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04" r:id="rId4"/>
  </p:sldMasterIdLst>
  <p:notesMasterIdLst>
    <p:notesMasterId r:id="rId26"/>
  </p:notesMasterIdLst>
  <p:handoutMasterIdLst>
    <p:handoutMasterId r:id="rId27"/>
  </p:handoutMasterIdLst>
  <p:sldIdLst>
    <p:sldId id="266" r:id="rId5"/>
    <p:sldId id="267" r:id="rId6"/>
    <p:sldId id="268" r:id="rId7"/>
    <p:sldId id="269" r:id="rId8"/>
    <p:sldId id="277" r:id="rId9"/>
    <p:sldId id="270" r:id="rId10"/>
    <p:sldId id="271" r:id="rId11"/>
    <p:sldId id="272" r:id="rId12"/>
    <p:sldId id="273" r:id="rId13"/>
    <p:sldId id="274" r:id="rId14"/>
    <p:sldId id="275" r:id="rId15"/>
    <p:sldId id="276" r:id="rId16"/>
    <p:sldId id="258" r:id="rId17"/>
    <p:sldId id="278" r:id="rId18"/>
    <p:sldId id="279" r:id="rId19"/>
    <p:sldId id="280" r:id="rId20"/>
    <p:sldId id="282" r:id="rId21"/>
    <p:sldId id="281" r:id="rId22"/>
    <p:sldId id="283" r:id="rId23"/>
    <p:sldId id="284" r:id="rId24"/>
    <p:sldId id="285"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07" autoAdjust="0"/>
    <p:restoredTop sz="94660"/>
  </p:normalViewPr>
  <p:slideViewPr>
    <p:cSldViewPr snapToGrid="0">
      <p:cViewPr>
        <p:scale>
          <a:sx n="81" d="100"/>
          <a:sy n="81" d="100"/>
        </p:scale>
        <p:origin x="-336" y="-72"/>
      </p:cViewPr>
      <p:guideLst>
        <p:guide orient="horz" pos="2160"/>
        <p:guide pos="3840"/>
      </p:guideLst>
    </p:cSldViewPr>
  </p:slideViewPr>
  <p:notesTextViewPr>
    <p:cViewPr>
      <p:scale>
        <a:sx n="1" d="1"/>
        <a:sy n="1" d="1"/>
      </p:scale>
      <p:origin x="0" y="0"/>
    </p:cViewPr>
  </p:notesTextViewPr>
  <p:notesViewPr>
    <p:cSldViewPr snapToGrid="0">
      <p:cViewPr varScale="1">
        <p:scale>
          <a:sx n="60" d="100"/>
          <a:sy n="60" d="100"/>
        </p:scale>
        <p:origin x="1670"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399B3372-74CF-4E21-A4D4-286B22AA5A6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 xmlns:a16="http://schemas.microsoft.com/office/drawing/2014/main" id="{063762BE-D43C-49F5-99A5-BF49C695927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B85766F-5EC0-4797-B4D1-777FCB005B11}" type="datetimeFigureOut">
              <a:rPr lang="en-US" smtClean="0"/>
              <a:t>12/3/2023</a:t>
            </a:fld>
            <a:endParaRPr lang="en-US" dirty="0"/>
          </a:p>
        </p:txBody>
      </p:sp>
      <p:sp>
        <p:nvSpPr>
          <p:cNvPr id="4" name="Footer Placeholder 3">
            <a:extLst>
              <a:ext uri="{FF2B5EF4-FFF2-40B4-BE49-F238E27FC236}">
                <a16:creationId xmlns="" xmlns:a16="http://schemas.microsoft.com/office/drawing/2014/main" id="{1989E452-9BCA-4AF5-9A9C-233BF410EAA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 xmlns:a16="http://schemas.microsoft.com/office/drawing/2014/main" id="{36BF9F63-CE4F-44E2-A07D-7E654DE9F57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0AC76B-F5B1-4D6E-BACD-2A80744AC929}" type="slidenum">
              <a:rPr lang="en-US" smtClean="0"/>
              <a:t>‹#›</a:t>
            </a:fld>
            <a:endParaRPr lang="en-US" dirty="0"/>
          </a:p>
        </p:txBody>
      </p:sp>
    </p:spTree>
    <p:extLst>
      <p:ext uri="{BB962C8B-B14F-4D97-AF65-F5344CB8AC3E}">
        <p14:creationId xmlns:p14="http://schemas.microsoft.com/office/powerpoint/2010/main" val="3205145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B4B5EC-152C-4627-80C0-63B10D5574EF}" type="datetimeFigureOut">
              <a:rPr lang="en-US" smtClean="0"/>
              <a:t>12/3/2023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EEE60E-651F-40CC-AD73-C00F10CE42B6}" type="slidenum">
              <a:rPr lang="en-US" smtClean="0"/>
              <a:t>‹#›</a:t>
            </a:fld>
            <a:endParaRPr lang="en-US" dirty="0"/>
          </a:p>
        </p:txBody>
      </p:sp>
    </p:spTree>
    <p:extLst>
      <p:ext uri="{BB962C8B-B14F-4D97-AF65-F5344CB8AC3E}">
        <p14:creationId xmlns:p14="http://schemas.microsoft.com/office/powerpoint/2010/main" val="2025417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50443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57742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12278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34564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51317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728580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05707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93813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24415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63303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15075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0554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19875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94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68228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1443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12/3/2023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95413664"/>
      </p:ext>
    </p:extLst>
  </p:cSld>
  <p:clrMap bg1="dk1" tx1="lt1" bg2="dk2" tx2="lt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70185" y="246185"/>
            <a:ext cx="8510953" cy="5685691"/>
          </a:xfrm>
        </p:spPr>
        <p:txBody>
          <a:bodyPr/>
          <a:lstStyle/>
          <a:p>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923" y="246185"/>
            <a:ext cx="9050215" cy="5685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مربع نص 3"/>
          <p:cNvSpPr txBox="1"/>
          <p:nvPr/>
        </p:nvSpPr>
        <p:spPr>
          <a:xfrm>
            <a:off x="4032738" y="5053409"/>
            <a:ext cx="3212124"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en-US" sz="2000" b="1" dirty="0" err="1" smtClean="0">
                <a:solidFill>
                  <a:schemeClr val="tx2">
                    <a:lumMod val="10000"/>
                  </a:schemeClr>
                </a:solidFill>
              </a:rPr>
              <a:t>MSc.Sarmad.Mohammed</a:t>
            </a:r>
            <a:r>
              <a:rPr lang="en-US" sz="2000" b="1" dirty="0" smtClean="0">
                <a:solidFill>
                  <a:schemeClr val="tx2">
                    <a:lumMod val="10000"/>
                  </a:schemeClr>
                </a:solidFill>
              </a:rPr>
              <a:t> </a:t>
            </a:r>
            <a:endParaRPr lang="ar-IQ" b="1" dirty="0">
              <a:solidFill>
                <a:schemeClr val="tx2">
                  <a:lumMod val="10000"/>
                </a:schemeClr>
              </a:solidFill>
            </a:endParaRPr>
          </a:p>
        </p:txBody>
      </p:sp>
    </p:spTree>
    <p:extLst>
      <p:ext uri="{BB962C8B-B14F-4D97-AF65-F5344CB8AC3E}">
        <p14:creationId xmlns:p14="http://schemas.microsoft.com/office/powerpoint/2010/main" val="1989179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four </a:t>
            </a:r>
            <a:r>
              <a:rPr lang="en-US" dirty="0"/>
              <a:t>types of histamine receptors.</a:t>
            </a:r>
            <a:endParaRPr lang="ar-IQ" dirty="0"/>
          </a:p>
        </p:txBody>
      </p:sp>
      <p:sp>
        <p:nvSpPr>
          <p:cNvPr id="3" name="عنصر نائب للمحتوى 2"/>
          <p:cNvSpPr>
            <a:spLocks noGrp="1"/>
          </p:cNvSpPr>
          <p:nvPr>
            <p:ph idx="1"/>
          </p:nvPr>
        </p:nvSpPr>
        <p:spPr>
          <a:xfrm>
            <a:off x="794565" y="1808897"/>
            <a:ext cx="8596668" cy="4756026"/>
          </a:xfrm>
        </p:spPr>
        <p:txBody>
          <a:bodyPr>
            <a:noAutofit/>
          </a:bodyPr>
          <a:lstStyle/>
          <a:p>
            <a:r>
              <a:rPr lang="en-US" sz="2000" dirty="0">
                <a:latin typeface="Aharoni" pitchFamily="2" charset="-79"/>
              </a:rPr>
              <a:t>H3 receptors</a:t>
            </a:r>
          </a:p>
          <a:p>
            <a:r>
              <a:rPr lang="en-US" sz="2000" dirty="0">
                <a:latin typeface="Aharoni" pitchFamily="2" charset="-79"/>
              </a:rPr>
              <a:t>H3 receptors are mainly involved in blood-brain barrier function. They’re found in neurons in your central nervous system. H3 receptors regulate the release of histamine and neurotransmitters like dopamine, norepinephrine and acetylcholine.</a:t>
            </a:r>
          </a:p>
          <a:p>
            <a:endParaRPr lang="en-US" sz="2000" dirty="0">
              <a:latin typeface="Aharoni" pitchFamily="2" charset="-79"/>
            </a:endParaRPr>
          </a:p>
          <a:p>
            <a:r>
              <a:rPr lang="en-US" sz="2000" dirty="0">
                <a:latin typeface="Aharoni" pitchFamily="2" charset="-79"/>
              </a:rPr>
              <a:t>Researchers are currently studying H3 receptor antagonist medications for potential use in the treatment of neurodegenerative diseases.</a:t>
            </a:r>
          </a:p>
        </p:txBody>
      </p:sp>
    </p:spTree>
    <p:extLst>
      <p:ext uri="{BB962C8B-B14F-4D97-AF65-F5344CB8AC3E}">
        <p14:creationId xmlns:p14="http://schemas.microsoft.com/office/powerpoint/2010/main" val="1532705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four </a:t>
            </a:r>
            <a:r>
              <a:rPr lang="en-US" dirty="0"/>
              <a:t>types of histamine receptors.</a:t>
            </a:r>
            <a:endParaRPr lang="ar-IQ" dirty="0"/>
          </a:p>
        </p:txBody>
      </p:sp>
      <p:sp>
        <p:nvSpPr>
          <p:cNvPr id="3" name="عنصر نائب للمحتوى 2"/>
          <p:cNvSpPr>
            <a:spLocks noGrp="1"/>
          </p:cNvSpPr>
          <p:nvPr>
            <p:ph idx="1"/>
          </p:nvPr>
        </p:nvSpPr>
        <p:spPr>
          <a:xfrm>
            <a:off x="794565" y="1808897"/>
            <a:ext cx="8596668" cy="4756026"/>
          </a:xfrm>
        </p:spPr>
        <p:txBody>
          <a:bodyPr>
            <a:noAutofit/>
          </a:bodyPr>
          <a:lstStyle/>
          <a:p>
            <a:r>
              <a:rPr lang="en-US" sz="2000" dirty="0">
                <a:latin typeface="Aharoni" pitchFamily="2" charset="-79"/>
              </a:rPr>
              <a:t>H4 receptors</a:t>
            </a:r>
          </a:p>
          <a:p>
            <a:r>
              <a:rPr lang="en-US" sz="2000" dirty="0">
                <a:latin typeface="Aharoni" pitchFamily="2" charset="-79"/>
              </a:rPr>
              <a:t>H4 receptors are present in your bone marrow and hematopoietic cells (immature cells that can develop into all types of blood cells). They play a role in the formation of certain blood cells.</a:t>
            </a:r>
          </a:p>
          <a:p>
            <a:endParaRPr lang="en-US" sz="2000" dirty="0">
              <a:latin typeface="Aharoni" pitchFamily="2" charset="-79"/>
            </a:endParaRPr>
          </a:p>
          <a:p>
            <a:r>
              <a:rPr lang="en-US" sz="2000" dirty="0">
                <a:latin typeface="Aharoni" pitchFamily="2" charset="-79"/>
              </a:rPr>
              <a:t>They also play important roles in inflammatory disorders and autoimmune diseases.</a:t>
            </a:r>
          </a:p>
        </p:txBody>
      </p:sp>
    </p:spTree>
    <p:extLst>
      <p:ext uri="{BB962C8B-B14F-4D97-AF65-F5344CB8AC3E}">
        <p14:creationId xmlns:p14="http://schemas.microsoft.com/office/powerpoint/2010/main" val="410032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What conditions involve histamine issues?</a:t>
            </a:r>
            <a:endParaRPr lang="ar-IQ" dirty="0"/>
          </a:p>
        </p:txBody>
      </p:sp>
      <p:sp>
        <p:nvSpPr>
          <p:cNvPr id="3" name="عنصر نائب للمحتوى 2"/>
          <p:cNvSpPr>
            <a:spLocks noGrp="1"/>
          </p:cNvSpPr>
          <p:nvPr>
            <p:ph idx="1"/>
          </p:nvPr>
        </p:nvSpPr>
        <p:spPr>
          <a:xfrm>
            <a:off x="677334" y="1875692"/>
            <a:ext cx="8596668" cy="4501661"/>
          </a:xfrm>
        </p:spPr>
        <p:txBody>
          <a:bodyPr>
            <a:noAutofit/>
          </a:bodyPr>
          <a:lstStyle/>
          <a:p>
            <a:r>
              <a:rPr lang="en-US" sz="2000" dirty="0">
                <a:latin typeface="Aharoni" pitchFamily="2" charset="-79"/>
                <a:cs typeface="Aharoni" pitchFamily="2" charset="-79"/>
              </a:rPr>
              <a:t>Histamine plays a central role in several allergic conditions, </a:t>
            </a:r>
            <a:r>
              <a:rPr lang="en-US" sz="2000">
                <a:latin typeface="Aharoni" pitchFamily="2" charset="-79"/>
                <a:cs typeface="Aharoni" pitchFamily="2" charset="-79"/>
              </a:rPr>
              <a:t>including</a:t>
            </a:r>
            <a:r>
              <a:rPr lang="en-US" sz="2000" smtClean="0">
                <a:latin typeface="Aharoni" pitchFamily="2" charset="-79"/>
                <a:cs typeface="Aharoni" pitchFamily="2" charset="-79"/>
              </a:rPr>
              <a:t>:</a:t>
            </a:r>
            <a:endParaRPr lang="en-US" sz="2000" dirty="0">
              <a:latin typeface="Aharoni" pitchFamily="2" charset="-79"/>
              <a:cs typeface="Aharoni" pitchFamily="2" charset="-79"/>
            </a:endParaRPr>
          </a:p>
          <a:p>
            <a:r>
              <a:rPr lang="en-US" sz="2000" dirty="0">
                <a:latin typeface="Aharoni" pitchFamily="2" charset="-79"/>
                <a:cs typeface="Aharoni" pitchFamily="2" charset="-79"/>
              </a:rPr>
              <a:t>Atopic dermatitis (eczema).</a:t>
            </a:r>
          </a:p>
          <a:p>
            <a:r>
              <a:rPr lang="en-US" sz="2000" dirty="0">
                <a:latin typeface="Aharoni" pitchFamily="2" charset="-79"/>
                <a:cs typeface="Aharoni" pitchFamily="2" charset="-79"/>
              </a:rPr>
              <a:t>Contact dermatitis, which can happen due to contact with things like poison ivy, fragrances, metals (like nickel) and preservatives.</a:t>
            </a:r>
          </a:p>
          <a:p>
            <a:r>
              <a:rPr lang="en-US" sz="2000" dirty="0">
                <a:latin typeface="Aharoni" pitchFamily="2" charset="-79"/>
                <a:cs typeface="Aharoni" pitchFamily="2" charset="-79"/>
              </a:rPr>
              <a:t>Allergic rhinitis (hay fever), which can happen due to pollen, pet dander, dust mites, mold and cockroaches.</a:t>
            </a:r>
          </a:p>
          <a:p>
            <a:r>
              <a:rPr lang="en-US" sz="2000" dirty="0">
                <a:latin typeface="Aharoni" pitchFamily="2" charset="-79"/>
                <a:cs typeface="Aharoni" pitchFamily="2" charset="-79"/>
              </a:rPr>
              <a:t>Allergic asthma. The same allergens that trigger allergic rhinitis can trigger allergic asthma.</a:t>
            </a:r>
          </a:p>
          <a:p>
            <a:r>
              <a:rPr lang="en-US" sz="2000" dirty="0">
                <a:latin typeface="Aharoni" pitchFamily="2" charset="-79"/>
                <a:cs typeface="Aharoni" pitchFamily="2" charset="-79"/>
              </a:rPr>
              <a:t>Allergic conjunctivitis. This happens when the conjunctiva of your eyes becomes swollen or inflamed due to allergens.</a:t>
            </a:r>
            <a:endParaRPr lang="ar-IQ" sz="2000" dirty="0">
              <a:latin typeface="Aharoni" pitchFamily="2" charset="-79"/>
            </a:endParaRPr>
          </a:p>
        </p:txBody>
      </p:sp>
    </p:spTree>
    <p:extLst>
      <p:ext uri="{BB962C8B-B14F-4D97-AF65-F5344CB8AC3E}">
        <p14:creationId xmlns:p14="http://schemas.microsoft.com/office/powerpoint/2010/main" val="8846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DB6CE4-2B13-4715-B5B2-615A55922CA1}"/>
              </a:ext>
            </a:extLst>
          </p:cNvPr>
          <p:cNvSpPr>
            <a:spLocks noGrp="1"/>
          </p:cNvSpPr>
          <p:nvPr>
            <p:ph type="title"/>
          </p:nvPr>
        </p:nvSpPr>
        <p:spPr/>
        <p:txBody>
          <a:bodyPr>
            <a:normAutofit/>
          </a:bodyPr>
          <a:lstStyle/>
          <a:p>
            <a:r>
              <a:rPr lang="en-US" sz="4400" dirty="0">
                <a:latin typeface="Rockwell" panose="02060603020205020403" pitchFamily="18" charset="0"/>
              </a:rPr>
              <a:t>What is </a:t>
            </a:r>
            <a:r>
              <a:rPr lang="en-US" sz="4400" dirty="0" smtClean="0">
                <a:latin typeface="Rockwell" panose="02060603020205020403" pitchFamily="18" charset="0"/>
              </a:rPr>
              <a:t>Antihistamines ?</a:t>
            </a:r>
            <a:endParaRPr lang="en-US" sz="4400" dirty="0">
              <a:latin typeface="Rockwell" panose="02060603020205020403" pitchFamily="18" charset="0"/>
            </a:endParaRPr>
          </a:p>
        </p:txBody>
      </p:sp>
      <p:sp>
        <p:nvSpPr>
          <p:cNvPr id="3" name="Content Placeholder 2">
            <a:extLst>
              <a:ext uri="{FF2B5EF4-FFF2-40B4-BE49-F238E27FC236}">
                <a16:creationId xmlns="" xmlns:a16="http://schemas.microsoft.com/office/drawing/2014/main" id="{143F5361-68C0-4BF5-80C8-F1E7BF92B2DB}"/>
              </a:ext>
            </a:extLst>
          </p:cNvPr>
          <p:cNvSpPr>
            <a:spLocks noGrp="1"/>
          </p:cNvSpPr>
          <p:nvPr>
            <p:ph idx="1"/>
          </p:nvPr>
        </p:nvSpPr>
        <p:spPr>
          <a:xfrm>
            <a:off x="677334" y="1550127"/>
            <a:ext cx="8596668" cy="4491236"/>
          </a:xfrm>
        </p:spPr>
        <p:txBody>
          <a:bodyPr>
            <a:normAutofit/>
          </a:bodyPr>
          <a:lstStyle/>
          <a:p>
            <a:r>
              <a:rPr lang="en-US" dirty="0">
                <a:latin typeface="Tahoma" panose="020B0604030504040204" pitchFamily="34" charset="0"/>
                <a:ea typeface="Tahoma" panose="020B0604030504040204" pitchFamily="34" charset="0"/>
                <a:cs typeface="Tahoma" panose="020B0604030504040204" pitchFamily="34" charset="0"/>
              </a:rPr>
              <a:t>Antihistamines are a class of drugs commonly used to treat symptoms of allergies. These drugs help treat conditions caused by too much histamine, a chemical created by your body’s immune system. </a:t>
            </a:r>
            <a:endParaRPr lang="en-US" dirty="0" smtClean="0">
              <a:latin typeface="Tahoma" panose="020B0604030504040204" pitchFamily="34" charset="0"/>
              <a:ea typeface="Tahoma" panose="020B0604030504040204" pitchFamily="34" charset="0"/>
              <a:cs typeface="Tahoma" panose="020B0604030504040204" pitchFamily="34" charset="0"/>
            </a:endParaRPr>
          </a:p>
          <a:p>
            <a:r>
              <a:rPr lang="en-US" dirty="0" smtClean="0">
                <a:latin typeface="Tahoma" panose="020B0604030504040204" pitchFamily="34" charset="0"/>
                <a:ea typeface="Tahoma" panose="020B0604030504040204" pitchFamily="34" charset="0"/>
                <a:cs typeface="Tahoma" panose="020B0604030504040204" pitchFamily="34" charset="0"/>
              </a:rPr>
              <a:t>Antihistamines </a:t>
            </a:r>
            <a:r>
              <a:rPr lang="en-US" dirty="0">
                <a:latin typeface="Tahoma" panose="020B0604030504040204" pitchFamily="34" charset="0"/>
                <a:ea typeface="Tahoma" panose="020B0604030504040204" pitchFamily="34" charset="0"/>
                <a:cs typeface="Tahoma" panose="020B0604030504040204" pitchFamily="34" charset="0"/>
              </a:rPr>
              <a:t>are most commonly used by people who have allergic reactions to pollen and other allergens. They are also used to treat a variety of other conditions such as stomach problems, colds, anxiety and more.</a:t>
            </a:r>
          </a:p>
          <a:p>
            <a:r>
              <a:rPr lang="en-US" dirty="0" smtClean="0">
                <a:latin typeface="Tahoma" panose="020B0604030504040204" pitchFamily="34" charset="0"/>
                <a:ea typeface="Tahoma" panose="020B0604030504040204" pitchFamily="34" charset="0"/>
                <a:cs typeface="Tahoma" panose="020B0604030504040204" pitchFamily="34" charset="0"/>
              </a:rPr>
              <a:t>Antihistamines </a:t>
            </a:r>
            <a:r>
              <a:rPr lang="en-US" dirty="0">
                <a:latin typeface="Tahoma" panose="020B0604030504040204" pitchFamily="34" charset="0"/>
                <a:ea typeface="Tahoma" panose="020B0604030504040204" pitchFamily="34" charset="0"/>
                <a:cs typeface="Tahoma" panose="020B0604030504040204" pitchFamily="34" charset="0"/>
              </a:rPr>
              <a:t>are a class of drugs commonly used to treat symptoms of allergies. These drugs help treat conditions caused by too much histamine, a chemical created by your body’s immune system. </a:t>
            </a:r>
            <a:endParaRPr lang="en-US"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72179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How are antihistamines classified?</a:t>
            </a:r>
            <a:br>
              <a:rPr lang="en-US" dirty="0"/>
            </a:br>
            <a:endParaRPr lang="ar-IQ" dirty="0"/>
          </a:p>
        </p:txBody>
      </p:sp>
      <p:sp>
        <p:nvSpPr>
          <p:cNvPr id="3" name="عنصر نائب للمحتوى 2"/>
          <p:cNvSpPr>
            <a:spLocks noGrp="1"/>
          </p:cNvSpPr>
          <p:nvPr>
            <p:ph idx="1"/>
          </p:nvPr>
        </p:nvSpPr>
        <p:spPr/>
        <p:txBody>
          <a:bodyPr/>
          <a:lstStyle/>
          <a:p>
            <a:r>
              <a:rPr lang="en-US" dirty="0"/>
              <a:t>Antihistamines are divided into two major subtypes. </a:t>
            </a:r>
            <a:endParaRPr lang="en-US" dirty="0" smtClean="0"/>
          </a:p>
          <a:p>
            <a:r>
              <a:rPr lang="en-US" dirty="0" smtClean="0"/>
              <a:t>The </a:t>
            </a:r>
            <a:r>
              <a:rPr lang="en-US" dirty="0"/>
              <a:t>first subtype is called H-1 receptor antagonists or H-1 blockers. This subtype of antihistamines is used to treat allergy symptoms. </a:t>
            </a:r>
            <a:endParaRPr lang="en-US" dirty="0" smtClean="0"/>
          </a:p>
          <a:p>
            <a:r>
              <a:rPr lang="en-US" dirty="0" smtClean="0"/>
              <a:t>The </a:t>
            </a:r>
            <a:r>
              <a:rPr lang="en-US" dirty="0"/>
              <a:t>second subtype is called H-2 receptor antagonists or H-2 blockers. They are used to treat gastrointestinal conditions, including </a:t>
            </a:r>
            <a:r>
              <a:rPr lang="en-US" dirty="0" err="1"/>
              <a:t>gastroesophageal</a:t>
            </a:r>
            <a:r>
              <a:rPr lang="en-US" dirty="0"/>
              <a:t> reflux disease [GERD] (also called acid reflux), peptic ulcers, gastritis, motion sickness, nausea and vomiting. The naming structure (H-1 and H-2) tells doctors and scientists the cell type the location of the histamine receptor that the antihistamine medication blocks</a:t>
            </a:r>
            <a:endParaRPr lang="ar-IQ" dirty="0"/>
          </a:p>
        </p:txBody>
      </p:sp>
    </p:spTree>
    <p:extLst>
      <p:ext uri="{BB962C8B-B14F-4D97-AF65-F5344CB8AC3E}">
        <p14:creationId xmlns:p14="http://schemas.microsoft.com/office/powerpoint/2010/main" val="4007334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00780" y="93784"/>
            <a:ext cx="8596668" cy="1320800"/>
          </a:xfrm>
        </p:spPr>
        <p:txBody>
          <a:bodyPr/>
          <a:lstStyle/>
          <a:p>
            <a:r>
              <a:rPr lang="en-US" dirty="0"/>
              <a:t>What’s the difference between first- and second-generation antihistamines?</a:t>
            </a:r>
            <a:endParaRPr lang="ar-IQ" dirty="0"/>
          </a:p>
        </p:txBody>
      </p:sp>
      <p:sp>
        <p:nvSpPr>
          <p:cNvPr id="3" name="عنصر نائب للمحتوى 2"/>
          <p:cNvSpPr>
            <a:spLocks noGrp="1"/>
          </p:cNvSpPr>
          <p:nvPr>
            <p:ph idx="1"/>
          </p:nvPr>
        </p:nvSpPr>
        <p:spPr>
          <a:xfrm>
            <a:off x="665610" y="1550989"/>
            <a:ext cx="8596668" cy="4673965"/>
          </a:xfrm>
        </p:spPr>
        <p:txBody>
          <a:bodyPr/>
          <a:lstStyle/>
          <a:p>
            <a:r>
              <a:rPr lang="en-US" dirty="0"/>
              <a:t>Just like the name implies, the first generation antihistamine were the first type approved by the Food and Drug Administration (FDA). They began to be approved in the United States in the 1930s and are still prescribed today.</a:t>
            </a:r>
          </a:p>
          <a:p>
            <a:r>
              <a:rPr lang="en-US" dirty="0" smtClean="0"/>
              <a:t>They </a:t>
            </a:r>
            <a:r>
              <a:rPr lang="en-US" dirty="0"/>
              <a:t>work on histamine receptor in the brain and spinal cord along with other types of receptors. Most notable about this generation of antihistamines is that they cross the blood-brain barrier, which results in </a:t>
            </a:r>
            <a:r>
              <a:rPr lang="en-US" dirty="0" smtClean="0"/>
              <a:t>drowsiness</a:t>
            </a:r>
          </a:p>
          <a:p>
            <a:r>
              <a:rPr lang="en-US" dirty="0"/>
              <a:t>Second-generation antihistamines were approved by the FDA and first came to market in the 1980s. </a:t>
            </a:r>
            <a:endParaRPr lang="en-US" dirty="0" smtClean="0"/>
          </a:p>
          <a:p>
            <a:r>
              <a:rPr lang="en-US" dirty="0" smtClean="0"/>
              <a:t>The </a:t>
            </a:r>
            <a:r>
              <a:rPr lang="en-US" dirty="0"/>
              <a:t>second-generation antihistamines do not cross the blood-brain barrier to the </a:t>
            </a:r>
            <a:r>
              <a:rPr lang="en-US" dirty="0" smtClean="0"/>
              <a:t>amount </a:t>
            </a:r>
            <a:r>
              <a:rPr lang="en-US" dirty="0"/>
              <a:t>that first-generation do and therefore do not cause </a:t>
            </a:r>
            <a:r>
              <a:rPr lang="en-US" dirty="0" smtClean="0"/>
              <a:t>(drowsiness  </a:t>
            </a:r>
            <a:r>
              <a:rPr lang="ar-IQ" dirty="0" smtClean="0"/>
              <a:t>نعاس </a:t>
            </a:r>
            <a:r>
              <a:rPr lang="en-US" dirty="0" smtClean="0"/>
              <a:t>) </a:t>
            </a:r>
            <a:r>
              <a:rPr lang="en-US" dirty="0" smtClean="0"/>
              <a:t>at </a:t>
            </a:r>
            <a:r>
              <a:rPr lang="en-US" dirty="0"/>
              <a:t>standard dosage levels. </a:t>
            </a:r>
            <a:endParaRPr lang="en-US" dirty="0" smtClean="0"/>
          </a:p>
          <a:p>
            <a:r>
              <a:rPr lang="en-US" dirty="0" smtClean="0"/>
              <a:t>Second-generation </a:t>
            </a:r>
            <a:r>
              <a:rPr lang="en-US" dirty="0"/>
              <a:t>antihistamines are considered to be safer than first generation antihistamines because they don’t cause drowsiness and interact with fewer drugs.</a:t>
            </a:r>
            <a:endParaRPr lang="ar-IQ" dirty="0"/>
          </a:p>
        </p:txBody>
      </p:sp>
    </p:spTree>
    <p:extLst>
      <p:ext uri="{BB962C8B-B14F-4D97-AF65-F5344CB8AC3E}">
        <p14:creationId xmlns:p14="http://schemas.microsoft.com/office/powerpoint/2010/main" val="3034688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281354"/>
            <a:ext cx="8596668" cy="1524000"/>
          </a:xfrm>
        </p:spPr>
        <p:txBody>
          <a:bodyPr>
            <a:normAutofit fontScale="90000"/>
          </a:bodyPr>
          <a:lstStyle/>
          <a:p>
            <a:r>
              <a:rPr lang="en-US" dirty="0"/>
              <a:t>What are some examples of H-1 first- and second-generation antihistamines and H-2 blockers?</a:t>
            </a:r>
            <a:endParaRPr lang="ar-IQ" dirty="0"/>
          </a:p>
        </p:txBody>
      </p:sp>
      <p:sp>
        <p:nvSpPr>
          <p:cNvPr id="3" name="عنصر نائب للمحتوى 2"/>
          <p:cNvSpPr>
            <a:spLocks noGrp="1"/>
          </p:cNvSpPr>
          <p:nvPr>
            <p:ph idx="1"/>
          </p:nvPr>
        </p:nvSpPr>
        <p:spPr/>
        <p:txBody>
          <a:bodyPr>
            <a:normAutofit fontScale="92500" lnSpcReduction="10000"/>
          </a:bodyPr>
          <a:lstStyle/>
          <a:p>
            <a:r>
              <a:rPr lang="en-US" dirty="0"/>
              <a:t>If you have allergies, you’re likely taking a H-1 antihistamine. A few examples of first-generation over-the-counter and prescription H-1 blockers </a:t>
            </a:r>
            <a:r>
              <a:rPr lang="en-US" dirty="0" smtClean="0"/>
              <a:t>include</a:t>
            </a:r>
          </a:p>
          <a:p>
            <a:r>
              <a:rPr lang="en-US" dirty="0" err="1"/>
              <a:t>Brompheniramine</a:t>
            </a:r>
            <a:r>
              <a:rPr lang="en-US" dirty="0"/>
              <a:t> (Children’s Dimetapp Cold®).</a:t>
            </a:r>
          </a:p>
          <a:p>
            <a:r>
              <a:rPr lang="en-US" dirty="0" err="1"/>
              <a:t>Chlorpheniramine</a:t>
            </a:r>
            <a:r>
              <a:rPr lang="en-US" dirty="0"/>
              <a:t> (</a:t>
            </a:r>
            <a:r>
              <a:rPr lang="en-US" dirty="0" err="1"/>
              <a:t>Chlor-Trimeton</a:t>
            </a:r>
            <a:r>
              <a:rPr lang="en-US" dirty="0"/>
              <a:t>®).</a:t>
            </a:r>
          </a:p>
          <a:p>
            <a:r>
              <a:rPr lang="en-US" dirty="0" err="1"/>
              <a:t>Clemastine</a:t>
            </a:r>
            <a:r>
              <a:rPr lang="en-US" dirty="0"/>
              <a:t> (</a:t>
            </a:r>
            <a:r>
              <a:rPr lang="en-US" dirty="0" err="1"/>
              <a:t>Dayhist</a:t>
            </a:r>
            <a:r>
              <a:rPr lang="en-US" dirty="0"/>
              <a:t>®).</a:t>
            </a:r>
          </a:p>
          <a:p>
            <a:r>
              <a:rPr lang="en-US" dirty="0" err="1"/>
              <a:t>Cyproheptadine</a:t>
            </a:r>
            <a:r>
              <a:rPr lang="en-US" dirty="0"/>
              <a:t> (</a:t>
            </a:r>
            <a:r>
              <a:rPr lang="en-US" dirty="0" err="1"/>
              <a:t>Periactin</a:t>
            </a:r>
            <a:r>
              <a:rPr lang="en-US" dirty="0"/>
              <a:t>®).</a:t>
            </a:r>
          </a:p>
          <a:p>
            <a:r>
              <a:rPr lang="en-US" dirty="0" err="1"/>
              <a:t>Dexchlorpheniramine</a:t>
            </a:r>
            <a:r>
              <a:rPr lang="en-US" dirty="0"/>
              <a:t> </a:t>
            </a:r>
            <a:r>
              <a:rPr lang="en-US" dirty="0" err="1"/>
              <a:t>Dimenhydrinate</a:t>
            </a:r>
            <a:r>
              <a:rPr lang="en-US" dirty="0"/>
              <a:t> (Dramamine®).</a:t>
            </a:r>
          </a:p>
          <a:p>
            <a:r>
              <a:rPr lang="en-US" dirty="0"/>
              <a:t>Diphenhydramine (Benadryl®).</a:t>
            </a:r>
          </a:p>
          <a:p>
            <a:r>
              <a:rPr lang="en-US" dirty="0" err="1"/>
              <a:t>Doxylamine</a:t>
            </a:r>
            <a:r>
              <a:rPr lang="en-US" dirty="0"/>
              <a:t> (Vicks </a:t>
            </a:r>
            <a:r>
              <a:rPr lang="en-US" dirty="0" err="1"/>
              <a:t>NyQuil</a:t>
            </a:r>
            <a:r>
              <a:rPr lang="en-US" dirty="0"/>
              <a:t>®, Tylenol Cold and Couth Nighttime®).</a:t>
            </a:r>
          </a:p>
          <a:p>
            <a:r>
              <a:rPr lang="en-US" dirty="0"/>
              <a:t>Hydroxyzine (</a:t>
            </a:r>
            <a:r>
              <a:rPr lang="en-US" dirty="0" err="1"/>
              <a:t>Vistaril</a:t>
            </a:r>
            <a:r>
              <a:rPr lang="en-US" dirty="0"/>
              <a:t>®).</a:t>
            </a:r>
          </a:p>
          <a:p>
            <a:r>
              <a:rPr lang="en-US" dirty="0" err="1"/>
              <a:t>Phenindamine</a:t>
            </a:r>
            <a:r>
              <a:rPr lang="en-US" dirty="0"/>
              <a:t> (</a:t>
            </a:r>
            <a:r>
              <a:rPr lang="en-US" dirty="0" err="1"/>
              <a:t>Nolahist</a:t>
            </a:r>
            <a:r>
              <a:rPr lang="en-US" dirty="0"/>
              <a:t>®).</a:t>
            </a:r>
            <a:endParaRPr lang="ar-IQ" dirty="0"/>
          </a:p>
        </p:txBody>
      </p:sp>
    </p:spTree>
    <p:extLst>
      <p:ext uri="{BB962C8B-B14F-4D97-AF65-F5344CB8AC3E}">
        <p14:creationId xmlns:p14="http://schemas.microsoft.com/office/powerpoint/2010/main" val="1987538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281354"/>
            <a:ext cx="8596668" cy="1524000"/>
          </a:xfrm>
        </p:spPr>
        <p:txBody>
          <a:bodyPr>
            <a:normAutofit fontScale="90000"/>
          </a:bodyPr>
          <a:lstStyle/>
          <a:p>
            <a:r>
              <a:rPr lang="en-US" dirty="0"/>
              <a:t>What are some examples of H-1 first- and second-generation antihistamines and H-2 blockers?</a:t>
            </a:r>
            <a:endParaRPr lang="ar-IQ" dirty="0"/>
          </a:p>
        </p:txBody>
      </p:sp>
      <p:sp>
        <p:nvSpPr>
          <p:cNvPr id="3" name="عنصر نائب للمحتوى 2"/>
          <p:cNvSpPr>
            <a:spLocks noGrp="1"/>
          </p:cNvSpPr>
          <p:nvPr>
            <p:ph idx="1"/>
          </p:nvPr>
        </p:nvSpPr>
        <p:spPr/>
        <p:txBody>
          <a:bodyPr>
            <a:normAutofit/>
          </a:bodyPr>
          <a:lstStyle/>
          <a:p>
            <a:r>
              <a:rPr lang="en-US" dirty="0"/>
              <a:t>A few examples of second-generation over-the-counter and prescription H-1 blockers include</a:t>
            </a:r>
            <a:r>
              <a:rPr lang="en-US" dirty="0" smtClean="0"/>
              <a:t>:</a:t>
            </a:r>
            <a:endParaRPr lang="en-US" dirty="0"/>
          </a:p>
          <a:p>
            <a:r>
              <a:rPr lang="en-US" dirty="0" err="1"/>
              <a:t>Azelastine</a:t>
            </a:r>
            <a:r>
              <a:rPr lang="en-US" dirty="0"/>
              <a:t> (</a:t>
            </a:r>
            <a:r>
              <a:rPr lang="en-US" dirty="0" err="1"/>
              <a:t>Astelin</a:t>
            </a:r>
            <a:r>
              <a:rPr lang="en-US" dirty="0"/>
              <a:t>®).</a:t>
            </a:r>
          </a:p>
          <a:p>
            <a:r>
              <a:rPr lang="en-US" dirty="0" err="1"/>
              <a:t>Loratadine</a:t>
            </a:r>
            <a:r>
              <a:rPr lang="en-US" dirty="0"/>
              <a:t> (Claritin®).</a:t>
            </a:r>
          </a:p>
          <a:p>
            <a:r>
              <a:rPr lang="en-US" dirty="0"/>
              <a:t>Cetirizine (</a:t>
            </a:r>
            <a:r>
              <a:rPr lang="en-US" dirty="0" err="1"/>
              <a:t>Zyrtec</a:t>
            </a:r>
            <a:r>
              <a:rPr lang="en-US" dirty="0"/>
              <a:t>®).</a:t>
            </a:r>
          </a:p>
          <a:p>
            <a:r>
              <a:rPr lang="en-US" dirty="0" err="1"/>
              <a:t>Desloratadine</a:t>
            </a:r>
            <a:r>
              <a:rPr lang="en-US" dirty="0"/>
              <a:t> (</a:t>
            </a:r>
            <a:r>
              <a:rPr lang="en-US" dirty="0" err="1"/>
              <a:t>Clarinex</a:t>
            </a:r>
            <a:r>
              <a:rPr lang="en-US" dirty="0"/>
              <a:t>®).</a:t>
            </a:r>
          </a:p>
          <a:p>
            <a:r>
              <a:rPr lang="en-US" dirty="0"/>
              <a:t>Fexofenadine (Allegra®).</a:t>
            </a:r>
            <a:endParaRPr lang="ar-IQ" dirty="0"/>
          </a:p>
        </p:txBody>
      </p:sp>
    </p:spTree>
    <p:extLst>
      <p:ext uri="{BB962C8B-B14F-4D97-AF65-F5344CB8AC3E}">
        <p14:creationId xmlns:p14="http://schemas.microsoft.com/office/powerpoint/2010/main" val="1556202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What are some examples of H-1 first- and second-generation antihistamines and H-2 blockers?</a:t>
            </a:r>
            <a:endParaRPr lang="ar-IQ" dirty="0"/>
          </a:p>
        </p:txBody>
      </p:sp>
      <p:sp>
        <p:nvSpPr>
          <p:cNvPr id="3" name="عنصر نائب للمحتوى 2"/>
          <p:cNvSpPr>
            <a:spLocks noGrp="1"/>
          </p:cNvSpPr>
          <p:nvPr>
            <p:ph idx="1"/>
          </p:nvPr>
        </p:nvSpPr>
        <p:spPr/>
        <p:txBody>
          <a:bodyPr/>
          <a:lstStyle/>
          <a:p>
            <a:r>
              <a:rPr lang="en-US" dirty="0"/>
              <a:t>If you’re taking an antihistamine to help with stomach issues, you’re likely taking a H-2 antihistamine. A few examples of H-2 antihistamines include:</a:t>
            </a:r>
          </a:p>
          <a:p>
            <a:endParaRPr lang="en-US" dirty="0"/>
          </a:p>
          <a:p>
            <a:r>
              <a:rPr lang="en-US" dirty="0"/>
              <a:t>Cimetidine (Tagamet HB®).</a:t>
            </a:r>
          </a:p>
          <a:p>
            <a:r>
              <a:rPr lang="en-US" dirty="0"/>
              <a:t>Famotidine (Pepcid®).</a:t>
            </a:r>
          </a:p>
          <a:p>
            <a:r>
              <a:rPr lang="en-US" dirty="0" err="1"/>
              <a:t>Nizatidine</a:t>
            </a:r>
            <a:r>
              <a:rPr lang="en-US" dirty="0"/>
              <a:t> (</a:t>
            </a:r>
            <a:r>
              <a:rPr lang="en-US" dirty="0" err="1"/>
              <a:t>Axid</a:t>
            </a:r>
            <a:r>
              <a:rPr lang="en-US" dirty="0"/>
              <a:t>®).</a:t>
            </a:r>
          </a:p>
          <a:p>
            <a:r>
              <a:rPr lang="en-US" dirty="0"/>
              <a:t>Ranitidine (Zantac®).</a:t>
            </a:r>
            <a:endParaRPr lang="ar-IQ" dirty="0"/>
          </a:p>
        </p:txBody>
      </p:sp>
    </p:spTree>
    <p:extLst>
      <p:ext uri="{BB962C8B-B14F-4D97-AF65-F5344CB8AC3E}">
        <p14:creationId xmlns:p14="http://schemas.microsoft.com/office/powerpoint/2010/main" val="4796968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Besides allergies, what other medical conditions do antihistamines treat?</a:t>
            </a:r>
            <a:endParaRPr lang="ar-IQ" dirty="0"/>
          </a:p>
        </p:txBody>
      </p:sp>
      <p:sp>
        <p:nvSpPr>
          <p:cNvPr id="4" name="عنصر نائب للنص 3"/>
          <p:cNvSpPr>
            <a:spLocks noGrp="1"/>
          </p:cNvSpPr>
          <p:nvPr>
            <p:ph type="body" idx="1"/>
          </p:nvPr>
        </p:nvSpPr>
        <p:spPr/>
        <p:txBody>
          <a:bodyPr/>
          <a:lstStyle/>
          <a:p>
            <a:r>
              <a:rPr lang="en-US" dirty="0"/>
              <a:t>H-1 antihistamines treat:</a:t>
            </a:r>
          </a:p>
          <a:p>
            <a:endParaRPr lang="ar-IQ" dirty="0"/>
          </a:p>
        </p:txBody>
      </p:sp>
      <p:sp>
        <p:nvSpPr>
          <p:cNvPr id="5" name="عنصر نائب للمحتوى 4"/>
          <p:cNvSpPr>
            <a:spLocks noGrp="1"/>
          </p:cNvSpPr>
          <p:nvPr>
            <p:ph sz="half" idx="2"/>
          </p:nvPr>
        </p:nvSpPr>
        <p:spPr>
          <a:xfrm>
            <a:off x="675745" y="2555631"/>
            <a:ext cx="4185623" cy="3485731"/>
          </a:xfrm>
        </p:spPr>
        <p:txBody>
          <a:bodyPr>
            <a:normAutofit/>
          </a:bodyPr>
          <a:lstStyle/>
          <a:p>
            <a:pPr marL="0" indent="0">
              <a:buNone/>
            </a:pPr>
            <a:endParaRPr lang="en-US" dirty="0" smtClean="0"/>
          </a:p>
          <a:p>
            <a:r>
              <a:rPr lang="en-US" dirty="0"/>
              <a:t>Allergic rhinitis/hay fever.</a:t>
            </a:r>
          </a:p>
          <a:p>
            <a:r>
              <a:rPr lang="en-US" dirty="0"/>
              <a:t>Allergic conjunctivitis.</a:t>
            </a:r>
          </a:p>
          <a:p>
            <a:r>
              <a:rPr lang="en-US" dirty="0"/>
              <a:t>Hives and other skin rashes.</a:t>
            </a:r>
          </a:p>
          <a:p>
            <a:r>
              <a:rPr lang="en-US" dirty="0"/>
              <a:t>Colds.</a:t>
            </a:r>
          </a:p>
          <a:p>
            <a:r>
              <a:rPr lang="en-US" dirty="0"/>
              <a:t>Food allergies.</a:t>
            </a:r>
          </a:p>
          <a:p>
            <a:r>
              <a:rPr lang="en-US" dirty="0"/>
              <a:t>Hypersensitivity to certain drugs.</a:t>
            </a:r>
          </a:p>
          <a:p>
            <a:r>
              <a:rPr lang="en-US" dirty="0"/>
              <a:t>Insect bites and stings.</a:t>
            </a:r>
            <a:endParaRPr lang="ar-IQ" dirty="0"/>
          </a:p>
        </p:txBody>
      </p:sp>
      <p:sp>
        <p:nvSpPr>
          <p:cNvPr id="6" name="عنصر نائب للنص 5"/>
          <p:cNvSpPr>
            <a:spLocks noGrp="1"/>
          </p:cNvSpPr>
          <p:nvPr>
            <p:ph type="body" sz="quarter" idx="3"/>
          </p:nvPr>
        </p:nvSpPr>
        <p:spPr/>
        <p:txBody>
          <a:bodyPr/>
          <a:lstStyle/>
          <a:p>
            <a:r>
              <a:rPr lang="en-US" dirty="0"/>
              <a:t> H-2 antihistamines treat:</a:t>
            </a:r>
          </a:p>
          <a:p>
            <a:endParaRPr lang="ar-IQ" dirty="0"/>
          </a:p>
        </p:txBody>
      </p:sp>
      <p:sp>
        <p:nvSpPr>
          <p:cNvPr id="7" name="عنصر نائب للمحتوى 6"/>
          <p:cNvSpPr>
            <a:spLocks noGrp="1"/>
          </p:cNvSpPr>
          <p:nvPr>
            <p:ph sz="quarter" idx="4"/>
          </p:nvPr>
        </p:nvSpPr>
        <p:spPr/>
        <p:txBody>
          <a:bodyPr/>
          <a:lstStyle/>
          <a:p>
            <a:r>
              <a:rPr lang="en-US" dirty="0" smtClean="0"/>
              <a:t>Heartburn</a:t>
            </a:r>
            <a:r>
              <a:rPr lang="en-US" dirty="0"/>
              <a:t>.</a:t>
            </a:r>
          </a:p>
          <a:p>
            <a:r>
              <a:rPr lang="en-US" dirty="0" err="1"/>
              <a:t>Gastroeophageal</a:t>
            </a:r>
            <a:r>
              <a:rPr lang="en-US" dirty="0"/>
              <a:t> reflux disease (GERD).</a:t>
            </a:r>
          </a:p>
          <a:p>
            <a:r>
              <a:rPr lang="en-US" dirty="0"/>
              <a:t>Duodenal and gastric ulcers.</a:t>
            </a:r>
          </a:p>
          <a:p>
            <a:r>
              <a:rPr lang="en-US" dirty="0" err="1"/>
              <a:t>Zollinger</a:t>
            </a:r>
            <a:r>
              <a:rPr lang="en-US" dirty="0"/>
              <a:t>-Ellison syndrome.</a:t>
            </a:r>
            <a:endParaRPr lang="ar-IQ" dirty="0"/>
          </a:p>
        </p:txBody>
      </p:sp>
    </p:spTree>
    <p:extLst>
      <p:ext uri="{BB962C8B-B14F-4D97-AF65-F5344CB8AC3E}">
        <p14:creationId xmlns:p14="http://schemas.microsoft.com/office/powerpoint/2010/main" val="2513141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What is histamine?</a:t>
            </a:r>
            <a:endParaRPr lang="ar-IQ" dirty="0"/>
          </a:p>
        </p:txBody>
      </p:sp>
      <p:sp>
        <p:nvSpPr>
          <p:cNvPr id="3" name="عنصر نائب للمحتوى 2"/>
          <p:cNvSpPr>
            <a:spLocks noGrp="1"/>
          </p:cNvSpPr>
          <p:nvPr>
            <p:ph idx="1"/>
          </p:nvPr>
        </p:nvSpPr>
        <p:spPr>
          <a:xfrm>
            <a:off x="653887" y="1597882"/>
            <a:ext cx="8596668" cy="4392610"/>
          </a:xfrm>
        </p:spPr>
        <p:txBody>
          <a:bodyPr>
            <a:normAutofit/>
          </a:bodyPr>
          <a:lstStyle/>
          <a:p>
            <a:r>
              <a:rPr lang="en-US" sz="2000" dirty="0" smtClean="0">
                <a:latin typeface="Aharoni" pitchFamily="2" charset="-79"/>
              </a:rPr>
              <a:t>Histamine </a:t>
            </a:r>
            <a:r>
              <a:rPr lang="en-US" sz="2000" dirty="0">
                <a:latin typeface="Aharoni" pitchFamily="2" charset="-79"/>
              </a:rPr>
              <a:t>is a signaling chemical your immune system releases to send messages between different cells. Histamine has several functions, but it’s mainly known for its role in causing allergic and anaphylactic symptoms.</a:t>
            </a:r>
            <a:endParaRPr lang="ar-IQ" sz="2000" dirty="0">
              <a:latin typeface="Aharoni" pitchFamily="2" charset="-79"/>
            </a:endParaRPr>
          </a:p>
        </p:txBody>
      </p:sp>
    </p:spTree>
    <p:extLst>
      <p:ext uri="{BB962C8B-B14F-4D97-AF65-F5344CB8AC3E}">
        <p14:creationId xmlns:p14="http://schemas.microsoft.com/office/powerpoint/2010/main" val="28551868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r>
              <a:rPr lang="en-US" dirty="0" smtClean="0"/>
              <a:t>Mechanism </a:t>
            </a:r>
            <a:r>
              <a:rPr lang="en-US" dirty="0"/>
              <a:t>of action antihistamine</a:t>
            </a:r>
            <a:endParaRPr lang="ar-IQ" dirty="0"/>
          </a:p>
        </p:txBody>
      </p:sp>
      <p:sp>
        <p:nvSpPr>
          <p:cNvPr id="6" name="عنصر نائب للمحتوى 5"/>
          <p:cNvSpPr>
            <a:spLocks noGrp="1"/>
          </p:cNvSpPr>
          <p:nvPr>
            <p:ph idx="1"/>
          </p:nvPr>
        </p:nvSpPr>
        <p:spPr/>
        <p:txBody>
          <a:bodyPr/>
          <a:lstStyle/>
          <a:p>
            <a:r>
              <a:rPr lang="en-US" dirty="0"/>
              <a:t>The primary mechanism of antihistamine action in the treatment of allergic diseases is believed to be competitive antagonism of histamine binding to cellular receptors (specifically, the H1-receptors), which are present on nerve endings, smooth muscles, and glandular cells.</a:t>
            </a:r>
          </a:p>
          <a:p>
            <a:endParaRPr lang="ar-IQ" dirty="0"/>
          </a:p>
        </p:txBody>
      </p:sp>
    </p:spTree>
    <p:extLst>
      <p:ext uri="{BB962C8B-B14F-4D97-AF65-F5344CB8AC3E}">
        <p14:creationId xmlns:p14="http://schemas.microsoft.com/office/powerpoint/2010/main" val="1119279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What are the side effects of antihistamines?</a:t>
            </a:r>
            <a:endParaRPr lang="ar-IQ" dirty="0"/>
          </a:p>
        </p:txBody>
      </p:sp>
      <p:sp>
        <p:nvSpPr>
          <p:cNvPr id="3" name="عنصر نائب للمحتوى 2"/>
          <p:cNvSpPr>
            <a:spLocks noGrp="1"/>
          </p:cNvSpPr>
          <p:nvPr>
            <p:ph idx="1"/>
          </p:nvPr>
        </p:nvSpPr>
        <p:spPr/>
        <p:txBody>
          <a:bodyPr/>
          <a:lstStyle/>
          <a:p>
            <a:r>
              <a:rPr lang="en-US" dirty="0"/>
              <a:t>Drowsiness.</a:t>
            </a:r>
          </a:p>
          <a:p>
            <a:r>
              <a:rPr lang="en-US" dirty="0"/>
              <a:t>Dry mouth, dry eyes.</a:t>
            </a:r>
          </a:p>
          <a:p>
            <a:r>
              <a:rPr lang="en-US" dirty="0"/>
              <a:t>Blurred or double vision.</a:t>
            </a:r>
          </a:p>
          <a:p>
            <a:r>
              <a:rPr lang="en-US" dirty="0"/>
              <a:t>Dizziness and headache.</a:t>
            </a:r>
          </a:p>
          <a:p>
            <a:r>
              <a:rPr lang="en-US" dirty="0"/>
              <a:t>Low blood pressure.</a:t>
            </a:r>
          </a:p>
          <a:p>
            <a:r>
              <a:rPr lang="en-US" dirty="0"/>
              <a:t>Mucous thickening in the airways.</a:t>
            </a:r>
          </a:p>
          <a:p>
            <a:r>
              <a:rPr lang="en-US" dirty="0"/>
              <a:t>Rapid heart rate.</a:t>
            </a:r>
          </a:p>
          <a:p>
            <a:r>
              <a:rPr lang="en-US" dirty="0"/>
              <a:t>Difficulty urinating and constipation</a:t>
            </a:r>
            <a:endParaRPr lang="ar-IQ" dirty="0"/>
          </a:p>
        </p:txBody>
      </p:sp>
    </p:spTree>
    <p:extLst>
      <p:ext uri="{BB962C8B-B14F-4D97-AF65-F5344CB8AC3E}">
        <p14:creationId xmlns:p14="http://schemas.microsoft.com/office/powerpoint/2010/main" val="4278465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What is histamine?</a:t>
            </a:r>
            <a:endParaRPr lang="ar-IQ" dirty="0"/>
          </a:p>
        </p:txBody>
      </p:sp>
      <p:sp>
        <p:nvSpPr>
          <p:cNvPr id="3" name="عنصر نائب للمحتوى 2"/>
          <p:cNvSpPr>
            <a:spLocks noGrp="1"/>
          </p:cNvSpPr>
          <p:nvPr>
            <p:ph idx="1"/>
          </p:nvPr>
        </p:nvSpPr>
        <p:spPr>
          <a:xfrm>
            <a:off x="653887" y="1597882"/>
            <a:ext cx="8596668" cy="4392610"/>
          </a:xfrm>
        </p:spPr>
        <p:txBody>
          <a:bodyPr>
            <a:normAutofit/>
          </a:bodyPr>
          <a:lstStyle/>
          <a:p>
            <a:r>
              <a:rPr lang="en-US" sz="2000" dirty="0">
                <a:latin typeface="Aharoni" pitchFamily="2" charset="-79"/>
                <a:cs typeface="Aharoni" pitchFamily="2" charset="-79"/>
              </a:rPr>
              <a:t>Allergies are your body’s reaction to a foreign protein. Usually, these proteins (allergens) are harmless. However, if you have an allergy to a particular protein, your immune system overreacts to its presence in your body</a:t>
            </a:r>
            <a:r>
              <a:rPr lang="en-US" sz="2000" dirty="0" smtClean="0">
                <a:latin typeface="Aharoni" pitchFamily="2" charset="-79"/>
                <a:cs typeface="Aharoni" pitchFamily="2" charset="-79"/>
              </a:rPr>
              <a:t>.</a:t>
            </a:r>
          </a:p>
        </p:txBody>
      </p:sp>
    </p:spTree>
    <p:extLst>
      <p:ext uri="{BB962C8B-B14F-4D97-AF65-F5344CB8AC3E}">
        <p14:creationId xmlns:p14="http://schemas.microsoft.com/office/powerpoint/2010/main" val="3759851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What is histamine?</a:t>
            </a:r>
            <a:endParaRPr lang="ar-IQ" dirty="0"/>
          </a:p>
        </p:txBody>
      </p:sp>
      <p:sp>
        <p:nvSpPr>
          <p:cNvPr id="3" name="عنصر نائب للمحتوى 2"/>
          <p:cNvSpPr>
            <a:spLocks noGrp="1"/>
          </p:cNvSpPr>
          <p:nvPr>
            <p:ph idx="1"/>
          </p:nvPr>
        </p:nvSpPr>
        <p:spPr/>
        <p:txBody>
          <a:bodyPr>
            <a:normAutofit/>
          </a:bodyPr>
          <a:lstStyle/>
          <a:p>
            <a:r>
              <a:rPr lang="en-US" sz="2000" dirty="0">
                <a:latin typeface="Aharoni" pitchFamily="2" charset="-79"/>
              </a:rPr>
              <a:t>Histamine is an important chemical that has a role in a number of different bodily processes. </a:t>
            </a:r>
          </a:p>
          <a:p>
            <a:r>
              <a:rPr lang="en-US" sz="2000" dirty="0">
                <a:latin typeface="Aharoni" pitchFamily="2" charset="-79"/>
              </a:rPr>
              <a:t>It stimulates gastric acid secretion, plays a role in inflammation, dilates blood vessels, affects muscle contractions in the intestines and lungs and affects your heart rate. </a:t>
            </a:r>
          </a:p>
          <a:p>
            <a:r>
              <a:rPr lang="en-US" sz="2000" dirty="0">
                <a:latin typeface="Aharoni" pitchFamily="2" charset="-79"/>
              </a:rPr>
              <a:t>It also helps transmit messages between nerve cells and helps fluids move through blood vessel walls. </a:t>
            </a:r>
          </a:p>
          <a:p>
            <a:r>
              <a:rPr lang="en-US" sz="2000" dirty="0">
                <a:latin typeface="Aharoni" pitchFamily="2" charset="-79"/>
              </a:rPr>
              <a:t>Histamine is also released if your body encounters a threat from an allergen. Histamine causes vessels to swell and dilate, leading to allergy symptoms</a:t>
            </a:r>
            <a:endParaRPr lang="ar-IQ" sz="2000" dirty="0">
              <a:latin typeface="Aharoni" pitchFamily="2" charset="-79"/>
            </a:endParaRPr>
          </a:p>
        </p:txBody>
      </p:sp>
    </p:spTree>
    <p:extLst>
      <p:ext uri="{BB962C8B-B14F-4D97-AF65-F5344CB8AC3E}">
        <p14:creationId xmlns:p14="http://schemas.microsoft.com/office/powerpoint/2010/main" val="3166251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What are allergies?</a:t>
            </a:r>
            <a:endParaRPr lang="ar-IQ" dirty="0"/>
          </a:p>
        </p:txBody>
      </p:sp>
      <p:sp>
        <p:nvSpPr>
          <p:cNvPr id="3" name="عنصر نائب للمحتوى 2"/>
          <p:cNvSpPr>
            <a:spLocks noGrp="1"/>
          </p:cNvSpPr>
          <p:nvPr>
            <p:ph idx="1"/>
          </p:nvPr>
        </p:nvSpPr>
        <p:spPr/>
        <p:txBody>
          <a:bodyPr/>
          <a:lstStyle/>
          <a:p>
            <a:r>
              <a:rPr lang="en-US" dirty="0"/>
              <a:t>Your body protects you from many threats. Your ribs protect your heart and lungs from injury. Your skin protects your body from outside elements like sun, wind and bacteria that can cause disease and infections. </a:t>
            </a:r>
            <a:endParaRPr lang="en-US" dirty="0" smtClean="0"/>
          </a:p>
          <a:p>
            <a:r>
              <a:rPr lang="en-US" dirty="0"/>
              <a:t>An allergy occurs when your immune system overreacts to the “foreign” substance. In the case of an allergy, substances that are usually harmless and don’t bother some people, such as dust or animal dander</a:t>
            </a:r>
            <a:r>
              <a:rPr lang="en-US" dirty="0" smtClean="0"/>
              <a:t>,</a:t>
            </a:r>
          </a:p>
          <a:p>
            <a:endParaRPr lang="ar-IQ" dirty="0"/>
          </a:p>
        </p:txBody>
      </p:sp>
    </p:spTree>
    <p:extLst>
      <p:ext uri="{BB962C8B-B14F-4D97-AF65-F5344CB8AC3E}">
        <p14:creationId xmlns:p14="http://schemas.microsoft.com/office/powerpoint/2010/main" val="2710127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What are some of the substances, or allergens, that cause allergies?</a:t>
            </a:r>
            <a:endParaRPr lang="ar-IQ" dirty="0"/>
          </a:p>
        </p:txBody>
      </p:sp>
      <p:sp>
        <p:nvSpPr>
          <p:cNvPr id="3" name="عنصر نائب للمحتوى 2"/>
          <p:cNvSpPr>
            <a:spLocks noGrp="1"/>
          </p:cNvSpPr>
          <p:nvPr>
            <p:ph idx="1"/>
          </p:nvPr>
        </p:nvSpPr>
        <p:spPr>
          <a:xfrm>
            <a:off x="677334" y="1899139"/>
            <a:ext cx="8596668" cy="4712676"/>
          </a:xfrm>
        </p:spPr>
        <p:txBody>
          <a:bodyPr>
            <a:noAutofit/>
          </a:bodyPr>
          <a:lstStyle/>
          <a:p>
            <a:r>
              <a:rPr lang="en-US" sz="2000" dirty="0" smtClean="0">
                <a:latin typeface="Aharoni" pitchFamily="2" charset="-79"/>
              </a:rPr>
              <a:t>The </a:t>
            </a:r>
            <a:r>
              <a:rPr lang="en-US" sz="2000" dirty="0">
                <a:latin typeface="Aharoni" pitchFamily="2" charset="-79"/>
              </a:rPr>
              <a:t>top eight most common things that can cause an allergic reaction in some people include</a:t>
            </a:r>
            <a:r>
              <a:rPr lang="en-US" sz="2000" dirty="0" smtClean="0">
                <a:latin typeface="Aharoni" pitchFamily="2" charset="-79"/>
              </a:rPr>
              <a:t>:</a:t>
            </a:r>
            <a:endParaRPr lang="en-US" sz="2000" dirty="0">
              <a:latin typeface="Aharoni" pitchFamily="2" charset="-79"/>
            </a:endParaRPr>
          </a:p>
          <a:p>
            <a:r>
              <a:rPr lang="en-US" sz="2000" dirty="0">
                <a:latin typeface="Aharoni" pitchFamily="2" charset="-79"/>
              </a:rPr>
              <a:t>Food.</a:t>
            </a:r>
          </a:p>
          <a:p>
            <a:r>
              <a:rPr lang="en-US" sz="2000" dirty="0">
                <a:latin typeface="Aharoni" pitchFamily="2" charset="-79"/>
              </a:rPr>
              <a:t>Dust.</a:t>
            </a:r>
          </a:p>
          <a:p>
            <a:r>
              <a:rPr lang="en-US" sz="2000" dirty="0">
                <a:latin typeface="Aharoni" pitchFamily="2" charset="-79"/>
              </a:rPr>
              <a:t>Pollen.</a:t>
            </a:r>
          </a:p>
          <a:p>
            <a:r>
              <a:rPr lang="en-US" sz="2000" dirty="0">
                <a:latin typeface="Aharoni" pitchFamily="2" charset="-79"/>
              </a:rPr>
              <a:t>Pet dander, saliva or urine.</a:t>
            </a:r>
          </a:p>
          <a:p>
            <a:r>
              <a:rPr lang="en-US" sz="2000" dirty="0">
                <a:latin typeface="Aharoni" pitchFamily="2" charset="-79"/>
              </a:rPr>
              <a:t>Mold.</a:t>
            </a:r>
          </a:p>
          <a:p>
            <a:r>
              <a:rPr lang="en-US" sz="2000" dirty="0">
                <a:latin typeface="Aharoni" pitchFamily="2" charset="-79"/>
              </a:rPr>
              <a:t>Insect bites and stings.</a:t>
            </a:r>
          </a:p>
          <a:p>
            <a:r>
              <a:rPr lang="en-US" sz="2000" dirty="0">
                <a:latin typeface="Aharoni" pitchFamily="2" charset="-79"/>
              </a:rPr>
              <a:t>Latex.</a:t>
            </a:r>
          </a:p>
          <a:p>
            <a:r>
              <a:rPr lang="en-US" sz="2000" dirty="0">
                <a:latin typeface="Aharoni" pitchFamily="2" charset="-79"/>
              </a:rPr>
              <a:t>Certain medications/drugs.</a:t>
            </a:r>
            <a:endParaRPr lang="ar-IQ" sz="2000" dirty="0">
              <a:latin typeface="Aharoni" pitchFamily="2" charset="-79"/>
            </a:endParaRPr>
          </a:p>
        </p:txBody>
      </p:sp>
    </p:spTree>
    <p:extLst>
      <p:ext uri="{BB962C8B-B14F-4D97-AF65-F5344CB8AC3E}">
        <p14:creationId xmlns:p14="http://schemas.microsoft.com/office/powerpoint/2010/main" val="1123558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What allergic symptoms do histamines cause?</a:t>
            </a:r>
            <a:endParaRPr lang="ar-IQ" dirty="0"/>
          </a:p>
        </p:txBody>
      </p:sp>
      <p:sp>
        <p:nvSpPr>
          <p:cNvPr id="3" name="عنصر نائب للمحتوى 2"/>
          <p:cNvSpPr>
            <a:spLocks noGrp="1"/>
          </p:cNvSpPr>
          <p:nvPr>
            <p:ph idx="1"/>
          </p:nvPr>
        </p:nvSpPr>
        <p:spPr>
          <a:xfrm>
            <a:off x="794565" y="1808897"/>
            <a:ext cx="8596668" cy="4638795"/>
          </a:xfrm>
        </p:spPr>
        <p:txBody>
          <a:bodyPr>
            <a:noAutofit/>
          </a:bodyPr>
          <a:lstStyle/>
          <a:p>
            <a:r>
              <a:rPr lang="en-US" dirty="0">
                <a:latin typeface="Aharoni" pitchFamily="2" charset="-79"/>
              </a:rPr>
              <a:t>Too much histamine, caused by your body being oversensitive and overreacting to an allergen, causes a variety of symptoms. Symptoms include:</a:t>
            </a:r>
          </a:p>
          <a:p>
            <a:endParaRPr lang="en-US" dirty="0">
              <a:latin typeface="Aharoni" pitchFamily="2" charset="-79"/>
            </a:endParaRPr>
          </a:p>
          <a:p>
            <a:r>
              <a:rPr lang="en-US" dirty="0">
                <a:latin typeface="Aharoni" pitchFamily="2" charset="-79"/>
              </a:rPr>
              <a:t>Congestion, coughing.</a:t>
            </a:r>
          </a:p>
          <a:p>
            <a:r>
              <a:rPr lang="en-US" dirty="0">
                <a:latin typeface="Aharoni" pitchFamily="2" charset="-79"/>
              </a:rPr>
              <a:t>Wheezing, shortness of breath.</a:t>
            </a:r>
          </a:p>
          <a:p>
            <a:r>
              <a:rPr lang="en-US" dirty="0">
                <a:latin typeface="Aharoni" pitchFamily="2" charset="-79"/>
              </a:rPr>
              <a:t>Tiredness (fatigue).</a:t>
            </a:r>
          </a:p>
          <a:p>
            <a:r>
              <a:rPr lang="en-US" dirty="0">
                <a:latin typeface="Aharoni" pitchFamily="2" charset="-79"/>
              </a:rPr>
              <a:t>Itchy skin, hives and other skin rashes.</a:t>
            </a:r>
          </a:p>
          <a:p>
            <a:r>
              <a:rPr lang="en-US" dirty="0">
                <a:latin typeface="Aharoni" pitchFamily="2" charset="-79"/>
              </a:rPr>
              <a:t>Itchy, red, watering eyes.</a:t>
            </a:r>
          </a:p>
          <a:p>
            <a:r>
              <a:rPr lang="en-US" dirty="0">
                <a:latin typeface="Aharoni" pitchFamily="2" charset="-79"/>
              </a:rPr>
              <a:t>A running or blocked nose, or sneezing.</a:t>
            </a:r>
          </a:p>
          <a:p>
            <a:r>
              <a:rPr lang="en-US" dirty="0">
                <a:latin typeface="Aharoni" pitchFamily="2" charset="-79"/>
              </a:rPr>
              <a:t>Insomnia.</a:t>
            </a:r>
          </a:p>
          <a:p>
            <a:r>
              <a:rPr lang="en-US" dirty="0">
                <a:latin typeface="Aharoni" pitchFamily="2" charset="-79"/>
              </a:rPr>
              <a:t>Nausea and vomiting.</a:t>
            </a:r>
            <a:endParaRPr lang="ar-IQ" dirty="0">
              <a:latin typeface="Aharoni" pitchFamily="2" charset="-79"/>
            </a:endParaRPr>
          </a:p>
        </p:txBody>
      </p:sp>
    </p:spTree>
    <p:extLst>
      <p:ext uri="{BB962C8B-B14F-4D97-AF65-F5344CB8AC3E}">
        <p14:creationId xmlns:p14="http://schemas.microsoft.com/office/powerpoint/2010/main" val="2841810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four </a:t>
            </a:r>
            <a:r>
              <a:rPr lang="en-US" dirty="0"/>
              <a:t>types of histamine receptors.</a:t>
            </a:r>
            <a:endParaRPr lang="ar-IQ" dirty="0"/>
          </a:p>
        </p:txBody>
      </p:sp>
      <p:sp>
        <p:nvSpPr>
          <p:cNvPr id="3" name="عنصر نائب للمحتوى 2"/>
          <p:cNvSpPr>
            <a:spLocks noGrp="1"/>
          </p:cNvSpPr>
          <p:nvPr>
            <p:ph idx="1"/>
          </p:nvPr>
        </p:nvSpPr>
        <p:spPr>
          <a:xfrm>
            <a:off x="794565" y="1808897"/>
            <a:ext cx="8596668" cy="4756026"/>
          </a:xfrm>
        </p:spPr>
        <p:txBody>
          <a:bodyPr>
            <a:noAutofit/>
          </a:bodyPr>
          <a:lstStyle/>
          <a:p>
            <a:r>
              <a:rPr lang="en-US" sz="2000" dirty="0">
                <a:latin typeface="Aharoni" pitchFamily="2" charset="-79"/>
              </a:rPr>
              <a:t>H1 receptors</a:t>
            </a:r>
          </a:p>
          <a:p>
            <a:r>
              <a:rPr lang="en-US" sz="2000" dirty="0">
                <a:latin typeface="Aharoni" pitchFamily="2" charset="-79"/>
              </a:rPr>
              <a:t>You have H1 receptors throughout your body, including in neurons (brain cells), smooth muscle cells of your airways and blood vessels. Activation of the H1 receptors causes the well-known allergy and anaphylaxis symptoms. It causes</a:t>
            </a:r>
            <a:r>
              <a:rPr lang="en-US" sz="2000" dirty="0" smtClean="0">
                <a:latin typeface="Aharoni" pitchFamily="2" charset="-79"/>
              </a:rPr>
              <a:t>:</a:t>
            </a:r>
            <a:endParaRPr lang="en-US" sz="2000" dirty="0">
              <a:latin typeface="Aharoni" pitchFamily="2" charset="-79"/>
            </a:endParaRPr>
          </a:p>
          <a:p>
            <a:r>
              <a:rPr lang="en-US" sz="2000" dirty="0">
                <a:latin typeface="Aharoni" pitchFamily="2" charset="-79"/>
              </a:rPr>
              <a:t>Itchy skin (pruritus).</a:t>
            </a:r>
          </a:p>
          <a:p>
            <a:r>
              <a:rPr lang="en-US" sz="2000" dirty="0">
                <a:latin typeface="Aharoni" pitchFamily="2" charset="-79"/>
              </a:rPr>
              <a:t>Expanding of blood vessels (vasodilation).</a:t>
            </a:r>
          </a:p>
          <a:p>
            <a:r>
              <a:rPr lang="en-US" sz="2000" dirty="0">
                <a:latin typeface="Aharoni" pitchFamily="2" charset="-79"/>
              </a:rPr>
              <a:t>Low blood pressure (hypotension).</a:t>
            </a:r>
          </a:p>
          <a:p>
            <a:r>
              <a:rPr lang="en-US" sz="2000" dirty="0">
                <a:latin typeface="Aharoni" pitchFamily="2" charset="-79"/>
              </a:rPr>
              <a:t>Increased heart rate (tachycardia).</a:t>
            </a:r>
          </a:p>
          <a:p>
            <a:r>
              <a:rPr lang="en-US" sz="2000" dirty="0">
                <a:latin typeface="Aharoni" pitchFamily="2" charset="-79"/>
              </a:rPr>
              <a:t>Pain.</a:t>
            </a:r>
          </a:p>
          <a:p>
            <a:r>
              <a:rPr lang="en-US" sz="2000" dirty="0">
                <a:latin typeface="Aharoni" pitchFamily="2" charset="-79"/>
              </a:rPr>
              <a:t>Movement of fluids through blood vessel walls (vascular permeability).</a:t>
            </a:r>
          </a:p>
        </p:txBody>
      </p:sp>
    </p:spTree>
    <p:extLst>
      <p:ext uri="{BB962C8B-B14F-4D97-AF65-F5344CB8AC3E}">
        <p14:creationId xmlns:p14="http://schemas.microsoft.com/office/powerpoint/2010/main" val="627447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four </a:t>
            </a:r>
            <a:r>
              <a:rPr lang="en-US" dirty="0"/>
              <a:t>types of histamine receptors.</a:t>
            </a:r>
            <a:endParaRPr lang="ar-IQ" dirty="0"/>
          </a:p>
        </p:txBody>
      </p:sp>
      <p:sp>
        <p:nvSpPr>
          <p:cNvPr id="3" name="عنصر نائب للمحتوى 2"/>
          <p:cNvSpPr>
            <a:spLocks noGrp="1"/>
          </p:cNvSpPr>
          <p:nvPr>
            <p:ph idx="1"/>
          </p:nvPr>
        </p:nvSpPr>
        <p:spPr>
          <a:xfrm>
            <a:off x="794565" y="1808897"/>
            <a:ext cx="8596668" cy="4756026"/>
          </a:xfrm>
        </p:spPr>
        <p:txBody>
          <a:bodyPr>
            <a:noAutofit/>
          </a:bodyPr>
          <a:lstStyle/>
          <a:p>
            <a:r>
              <a:rPr lang="en-US" sz="2000" dirty="0">
                <a:latin typeface="Aharoni" pitchFamily="2" charset="-79"/>
              </a:rPr>
              <a:t>H2 receptors</a:t>
            </a:r>
          </a:p>
          <a:p>
            <a:r>
              <a:rPr lang="en-US" sz="2000" dirty="0">
                <a:latin typeface="Aharoni" pitchFamily="2" charset="-79"/>
              </a:rPr>
              <a:t>You have H2 receptors mainly in the cells in your stomach that release acid, smooth muscle cells and heart cells</a:t>
            </a:r>
            <a:r>
              <a:rPr lang="en-US" sz="2000" dirty="0" smtClean="0">
                <a:latin typeface="Aharoni" pitchFamily="2" charset="-79"/>
              </a:rPr>
              <a:t>.</a:t>
            </a:r>
            <a:endParaRPr lang="en-US" sz="2000" dirty="0">
              <a:latin typeface="Aharoni" pitchFamily="2" charset="-79"/>
            </a:endParaRPr>
          </a:p>
          <a:p>
            <a:r>
              <a:rPr lang="en-US" sz="2000" dirty="0">
                <a:latin typeface="Aharoni" pitchFamily="2" charset="-79"/>
              </a:rPr>
              <a:t>Activation of the H2 receptors leads to</a:t>
            </a:r>
            <a:r>
              <a:rPr lang="en-US" sz="2000" dirty="0" smtClean="0">
                <a:latin typeface="Aharoni" pitchFamily="2" charset="-79"/>
              </a:rPr>
              <a:t>:</a:t>
            </a:r>
            <a:endParaRPr lang="en-US" sz="2000" dirty="0">
              <a:latin typeface="Aharoni" pitchFamily="2" charset="-79"/>
            </a:endParaRPr>
          </a:p>
          <a:p>
            <a:r>
              <a:rPr lang="en-US" sz="2000" dirty="0">
                <a:latin typeface="Aharoni" pitchFamily="2" charset="-79"/>
              </a:rPr>
              <a:t>Stomach acid secretion, which helps with digestion.</a:t>
            </a:r>
          </a:p>
          <a:p>
            <a:r>
              <a:rPr lang="en-US" sz="2000" dirty="0">
                <a:latin typeface="Aharoni" pitchFamily="2" charset="-79"/>
              </a:rPr>
              <a:t>Stimulation of mucous glands in your airways.</a:t>
            </a:r>
          </a:p>
          <a:p>
            <a:r>
              <a:rPr lang="en-US" sz="2000" dirty="0">
                <a:latin typeface="Aharoni" pitchFamily="2" charset="-79"/>
              </a:rPr>
              <a:t>Vascular permeability.</a:t>
            </a:r>
          </a:p>
          <a:p>
            <a:r>
              <a:rPr lang="en-US" sz="2000" dirty="0">
                <a:latin typeface="Aharoni" pitchFamily="2" charset="-79"/>
              </a:rPr>
              <a:t>Hypotension.</a:t>
            </a:r>
          </a:p>
          <a:p>
            <a:r>
              <a:rPr lang="en-US" sz="2000" dirty="0" smtClean="0">
                <a:latin typeface="Aharoni" pitchFamily="2" charset="-79"/>
              </a:rPr>
              <a:t>Headache</a:t>
            </a:r>
            <a:r>
              <a:rPr lang="en-US" sz="2000" dirty="0">
                <a:latin typeface="Aharoni" pitchFamily="2" charset="-79"/>
              </a:rPr>
              <a:t>.</a:t>
            </a:r>
          </a:p>
          <a:p>
            <a:r>
              <a:rPr lang="en-US" sz="2000" dirty="0">
                <a:latin typeface="Aharoni" pitchFamily="2" charset="-79"/>
              </a:rPr>
              <a:t>Tachycardia.</a:t>
            </a:r>
          </a:p>
          <a:p>
            <a:r>
              <a:rPr lang="en-US" sz="2000" dirty="0">
                <a:latin typeface="Aharoni" pitchFamily="2" charset="-79"/>
              </a:rPr>
              <a:t>Bronchoconstriction.</a:t>
            </a:r>
          </a:p>
        </p:txBody>
      </p:sp>
    </p:spTree>
    <p:extLst>
      <p:ext uri="{BB962C8B-B14F-4D97-AF65-F5344CB8AC3E}">
        <p14:creationId xmlns:p14="http://schemas.microsoft.com/office/powerpoint/2010/main" val="250290822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B579702B-25C7-40D7-9E29-7686B11A9660}">
  <ds:schemaRefs>
    <ds:schemaRef ds:uri="http://schemas.microsoft.com/sharepoint/v3/contenttype/forms"/>
  </ds:schemaRefs>
</ds:datastoreItem>
</file>

<file path=customXml/itemProps2.xml><?xml version="1.0" encoding="utf-8"?>
<ds:datastoreItem xmlns:ds="http://schemas.openxmlformats.org/officeDocument/2006/customXml" ds:itemID="{A7C0B241-13E5-418D-8920-D23491E2D2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7866CFD-F94E-4AE5-ACEA-86FEC0F48A10}">
  <ds:schemaRefs>
    <ds:schemaRef ds:uri="http://schemas.openxmlformats.org/package/2006/metadata/core-properties"/>
    <ds:schemaRef ds:uri="71af3243-3dd4-4a8d-8c0d-dd76da1f02a5"/>
    <ds:schemaRef ds:uri="http://schemas.microsoft.com/office/2006/metadata/properties"/>
    <ds:schemaRef ds:uri="16c05727-aa75-4e4a-9b5f-8a80a1165891"/>
    <ds:schemaRef ds:uri="http://purl.org/dc/terms/"/>
    <ds:schemaRef ds:uri="http://schemas.microsoft.com/office/infopath/2007/PartnerControls"/>
    <ds:schemaRef ds:uri="http://schemas.microsoft.com/office/2006/documentManagement/types"/>
    <ds:schemaRef ds:uri="http://purl.org/dc/dcmitype/"/>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1486</Words>
  <Application>Microsoft Office PowerPoint</Application>
  <PresentationFormat>مخصص</PresentationFormat>
  <Paragraphs>136</Paragraphs>
  <Slides>21</Slides>
  <Notes>0</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Facet</vt:lpstr>
      <vt:lpstr>عرض تقديمي في PowerPoint</vt:lpstr>
      <vt:lpstr>What is histamine?</vt:lpstr>
      <vt:lpstr>What is histamine?</vt:lpstr>
      <vt:lpstr>What is histamine?</vt:lpstr>
      <vt:lpstr>What are allergies?</vt:lpstr>
      <vt:lpstr>What are some of the substances, or allergens, that cause allergies?</vt:lpstr>
      <vt:lpstr>What allergic symptoms do histamines cause?</vt:lpstr>
      <vt:lpstr>four types of histamine receptors.</vt:lpstr>
      <vt:lpstr>four types of histamine receptors.</vt:lpstr>
      <vt:lpstr>four types of histamine receptors.</vt:lpstr>
      <vt:lpstr>four types of histamine receptors.</vt:lpstr>
      <vt:lpstr>What conditions involve histamine issues?</vt:lpstr>
      <vt:lpstr>What is Antihistamines ?</vt:lpstr>
      <vt:lpstr>How are antihistamines classified? </vt:lpstr>
      <vt:lpstr>What’s the difference between first- and second-generation antihistamines?</vt:lpstr>
      <vt:lpstr>What are some examples of H-1 first- and second-generation antihistamines and H-2 blockers?</vt:lpstr>
      <vt:lpstr>What are some examples of H-1 first- and second-generation antihistamines and H-2 blockers?</vt:lpstr>
      <vt:lpstr>What are some examples of H-1 first- and second-generation antihistamines and H-2 blockers?</vt:lpstr>
      <vt:lpstr>Besides allergies, what other medical conditions do antihistamines treat?</vt:lpstr>
      <vt:lpstr>Mechanism of action antihistamine</vt:lpstr>
      <vt:lpstr>What are the side effects of antihistamines?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2022-12-29T17:47:17Z</dcterms:created>
  <dcterms:modified xsi:type="dcterms:W3CDTF">2023-12-03T03:48:02Z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