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68" r:id="rId4"/>
    <p:sldId id="258" r:id="rId5"/>
    <p:sldId id="276" r:id="rId6"/>
    <p:sldId id="277" r:id="rId7"/>
    <p:sldId id="270" r:id="rId8"/>
    <p:sldId id="278" r:id="rId9"/>
    <p:sldId id="271" r:id="rId10"/>
    <p:sldId id="272" r:id="rId11"/>
    <p:sldId id="273" r:id="rId12"/>
    <p:sldId id="274" r:id="rId13"/>
    <p:sldId id="275" r:id="rId14"/>
    <p:sldId id="266" r:id="rId15"/>
    <p:sldId id="27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p:scale>
          <a:sx n="90" d="100"/>
          <a:sy n="90" d="100"/>
        </p:scale>
        <p:origin x="-72" y="6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929E06-9A63-4D38-9B9D-329F333AE337}" type="datetimeFigureOut">
              <a:rPr lang="en-US" smtClean="0"/>
              <a:t>3/16/2023</a:t>
            </a:fld>
            <a:endParaRPr lang="en-US"/>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CE28F4-724B-4A0A-ACD6-9E201CDA7DBB}" type="slidenum">
              <a:rPr lang="en-US" smtClean="0"/>
              <a:t>‹#›</a:t>
            </a:fld>
            <a:endParaRPr lang="en-US"/>
          </a:p>
        </p:txBody>
      </p:sp>
    </p:spTree>
    <p:extLst>
      <p:ext uri="{BB962C8B-B14F-4D97-AF65-F5344CB8AC3E}">
        <p14:creationId xmlns:p14="http://schemas.microsoft.com/office/powerpoint/2010/main" val="128411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9BCE28F4-724B-4A0A-ACD6-9E201CDA7DBB}" type="slidenum">
              <a:rPr lang="en-US" smtClean="0"/>
              <a:t>7</a:t>
            </a:fld>
            <a:endParaRPr lang="en-US"/>
          </a:p>
        </p:txBody>
      </p:sp>
    </p:spTree>
    <p:extLst>
      <p:ext uri="{BB962C8B-B14F-4D97-AF65-F5344CB8AC3E}">
        <p14:creationId xmlns:p14="http://schemas.microsoft.com/office/powerpoint/2010/main" val="427430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3/16/2023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24A4A1-E1AC-29F1-59B8-4543DAA3B2A3}"/>
              </a:ext>
            </a:extLst>
          </p:cNvPr>
          <p:cNvSpPr>
            <a:spLocks noGrp="1"/>
          </p:cNvSpPr>
          <p:nvPr>
            <p:ph type="ctrTitle"/>
          </p:nvPr>
        </p:nvSpPr>
        <p:spPr>
          <a:xfrm>
            <a:off x="1295400" y="762000"/>
            <a:ext cx="7766936" cy="1676400"/>
          </a:xfrm>
        </p:spPr>
        <p:txBody>
          <a:bodyPr/>
          <a:lstStyle/>
          <a:p>
            <a:pPr algn="ctr"/>
            <a:r>
              <a:rPr lang="en-US" dirty="0"/>
              <a:t>Pharmacology</a:t>
            </a:r>
            <a:r>
              <a:rPr lang="" dirty="0" smtClean="0"/>
              <a:t> </a:t>
            </a:r>
            <a:endParaRPr lang="" dirty="0"/>
          </a:p>
        </p:txBody>
      </p:sp>
      <p:sp>
        <p:nvSpPr>
          <p:cNvPr id="3" name="Subtitle 2">
            <a:extLst>
              <a:ext uri="{FF2B5EF4-FFF2-40B4-BE49-F238E27FC236}">
                <a16:creationId xmlns="" xmlns:a16="http://schemas.microsoft.com/office/drawing/2014/main" id="{C99CCBA6-07E4-1066-B4AF-B66CAE710456}"/>
              </a:ext>
            </a:extLst>
          </p:cNvPr>
          <p:cNvSpPr>
            <a:spLocks noGrp="1"/>
          </p:cNvSpPr>
          <p:nvPr>
            <p:ph type="subTitle" idx="1"/>
          </p:nvPr>
        </p:nvSpPr>
        <p:spPr>
          <a:xfrm>
            <a:off x="2403032" y="5334000"/>
            <a:ext cx="6014336" cy="715899"/>
          </a:xfrm>
          <a:solidFill>
            <a:schemeClr val="bg1"/>
          </a:solidFill>
        </p:spPr>
        <p:txBody>
          <a:bodyPr>
            <a:normAutofit/>
          </a:bodyPr>
          <a:lstStyle/>
          <a:p>
            <a:pPr algn="ctr"/>
            <a:r>
              <a:rPr lang="" sz="2400" b="1" dirty="0">
                <a:solidFill>
                  <a:schemeClr val="accent1">
                    <a:lumMod val="75000"/>
                  </a:schemeClr>
                </a:solidFill>
              </a:rPr>
              <a:t>By </a:t>
            </a:r>
            <a:r>
              <a:rPr lang="" sz="2400" b="1" dirty="0" smtClean="0">
                <a:solidFill>
                  <a:schemeClr val="accent1">
                    <a:lumMod val="75000"/>
                  </a:schemeClr>
                </a:solidFill>
              </a:rPr>
              <a:t>:Dr. </a:t>
            </a:r>
            <a:r>
              <a:rPr lang="en-US" sz="2400" b="1" dirty="0" err="1">
                <a:solidFill>
                  <a:schemeClr val="accent1">
                    <a:lumMod val="75000"/>
                  </a:schemeClr>
                </a:solidFill>
              </a:rPr>
              <a:t>Sarmad</a:t>
            </a:r>
            <a:r>
              <a:rPr lang="en-US" sz="2400" b="1" dirty="0">
                <a:solidFill>
                  <a:schemeClr val="accent1">
                    <a:lumMod val="75000"/>
                  </a:schemeClr>
                </a:solidFill>
              </a:rPr>
              <a:t> </a:t>
            </a:r>
            <a:r>
              <a:rPr lang="en-US" sz="2400" b="1" dirty="0" smtClean="0">
                <a:solidFill>
                  <a:schemeClr val="accent1">
                    <a:lumMod val="75000"/>
                  </a:schemeClr>
                </a:solidFill>
              </a:rPr>
              <a:t>Mohammed Al-</a:t>
            </a:r>
            <a:r>
              <a:rPr lang="en-US" sz="2400" b="1" dirty="0" err="1" smtClean="0">
                <a:solidFill>
                  <a:schemeClr val="accent1">
                    <a:lumMod val="75000"/>
                  </a:schemeClr>
                </a:solidFill>
              </a:rPr>
              <a:t>Hadithy</a:t>
            </a:r>
            <a:endParaRPr lang="" sz="2400" b="1" dirty="0">
              <a:solidFill>
                <a:schemeClr val="accent1">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8668" y="2828505"/>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895600"/>
            <a:ext cx="2572042" cy="179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3048000"/>
            <a:ext cx="1695450" cy="1200150"/>
          </a:xfrm>
          <a:prstGeom prst="rect">
            <a:avLst/>
          </a:prstGeom>
        </p:spPr>
      </p:pic>
    </p:spTree>
    <p:extLst>
      <p:ext uri="{BB962C8B-B14F-4D97-AF65-F5344CB8AC3E}">
        <p14:creationId xmlns:p14="http://schemas.microsoft.com/office/powerpoint/2010/main" val="2874358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62200" y="228600"/>
            <a:ext cx="8596668" cy="1320800"/>
          </a:xfrm>
        </p:spPr>
        <p:txBody>
          <a:bodyPr/>
          <a:lstStyle/>
          <a:p>
            <a:r>
              <a:rPr lang="en-US" dirty="0"/>
              <a:t>General of pharmacology </a:t>
            </a:r>
            <a:endParaRPr lang="ar-IQ" dirty="0"/>
          </a:p>
        </p:txBody>
      </p:sp>
      <p:sp>
        <p:nvSpPr>
          <p:cNvPr id="3" name="عنصر نائب للمحتوى 2"/>
          <p:cNvSpPr>
            <a:spLocks noGrp="1"/>
          </p:cNvSpPr>
          <p:nvPr>
            <p:ph idx="1"/>
          </p:nvPr>
        </p:nvSpPr>
        <p:spPr>
          <a:xfrm>
            <a:off x="990600" y="1295400"/>
            <a:ext cx="8596668" cy="3880773"/>
          </a:xfrm>
        </p:spPr>
        <p:txBody>
          <a:bodyPr/>
          <a:lstStyle/>
          <a:p>
            <a:r>
              <a:rPr lang="en-US" sz="2000" dirty="0">
                <a:solidFill>
                  <a:schemeClr val="accent5"/>
                </a:solidFill>
                <a:latin typeface="Arial" pitchFamily="34" charset="0"/>
                <a:cs typeface="Arial" pitchFamily="34" charset="0"/>
              </a:rPr>
              <a:t>Toxicology</a:t>
            </a:r>
            <a:r>
              <a:rPr lang="en-US" dirty="0"/>
              <a:t> </a:t>
            </a:r>
            <a:r>
              <a:rPr lang="en-US" sz="2000" dirty="0">
                <a:solidFill>
                  <a:schemeClr val="tx1"/>
                </a:solidFill>
                <a:latin typeface="Arial" pitchFamily="34" charset="0"/>
                <a:cs typeface="Arial" pitchFamily="34" charset="0"/>
              </a:rPr>
              <a:t>is the study of the adverse effects of chemical, physical, or biological agents on living organisms and the ecosystem, including the prevention and amelioration of such adverse effects</a:t>
            </a:r>
            <a:r>
              <a:rPr lang="en-US" sz="2000" dirty="0" smtClean="0">
                <a:solidFill>
                  <a:schemeClr val="tx1"/>
                </a:solidFill>
                <a:latin typeface="Arial" pitchFamily="34" charset="0"/>
                <a:cs typeface="Arial" pitchFamily="34" charset="0"/>
              </a:rPr>
              <a:t>.</a:t>
            </a:r>
          </a:p>
          <a:p>
            <a:pPr algn="just"/>
            <a:r>
              <a:rPr lang="en-US" sz="2000" dirty="0" smtClean="0">
                <a:solidFill>
                  <a:schemeClr val="accent5"/>
                </a:solidFill>
                <a:latin typeface="Arial" pitchFamily="34" charset="0"/>
                <a:cs typeface="Arial" pitchFamily="34" charset="0"/>
              </a:rPr>
              <a:t>Pharmacological effect </a:t>
            </a:r>
            <a:r>
              <a:rPr lang="en-US" sz="2000" dirty="0" smtClean="0">
                <a:solidFill>
                  <a:schemeClr val="accent5"/>
                </a:solidFill>
                <a:latin typeface="Arial" pitchFamily="34" charset="0"/>
                <a:cs typeface="Arial" pitchFamily="34" charset="0"/>
              </a:rPr>
              <a:t>:</a:t>
            </a:r>
            <a:r>
              <a:rPr lang="en-US" sz="1600" dirty="0" smtClean="0">
                <a:solidFill>
                  <a:schemeClr val="tx1"/>
                </a:solidFill>
                <a:latin typeface="Arial" pitchFamily="34" charset="0"/>
                <a:cs typeface="Arial" pitchFamily="34" charset="0"/>
              </a:rPr>
              <a:t>is </a:t>
            </a:r>
            <a:r>
              <a:rPr lang="en-US" sz="1600" dirty="0" smtClean="0">
                <a:solidFill>
                  <a:schemeClr val="tx1"/>
                </a:solidFill>
                <a:latin typeface="Arial" pitchFamily="34" charset="0"/>
                <a:cs typeface="Arial" pitchFamily="34" charset="0"/>
              </a:rPr>
              <a:t>effect </a:t>
            </a:r>
            <a:r>
              <a:rPr lang="en-US" sz="1600" dirty="0">
                <a:solidFill>
                  <a:schemeClr val="tx1"/>
                </a:solidFill>
                <a:latin typeface="Arial" pitchFamily="34" charset="0"/>
                <a:cs typeface="Arial" pitchFamily="34" charset="0"/>
              </a:rPr>
              <a:t>of a drug on cells, organs and systems </a:t>
            </a:r>
            <a:r>
              <a:rPr lang="en-US" sz="1600" dirty="0">
                <a:solidFill>
                  <a:schemeClr val="tx1"/>
                </a:solidFill>
                <a:latin typeface="Arial" pitchFamily="34" charset="0"/>
                <a:cs typeface="Arial" pitchFamily="34" charset="0"/>
              </a:rPr>
              <a:t> </a:t>
            </a:r>
            <a:r>
              <a:rPr lang="en-US" sz="1600" dirty="0" smtClean="0">
                <a:solidFill>
                  <a:schemeClr val="tx1"/>
                </a:solidFill>
                <a:latin typeface="Arial" pitchFamily="34" charset="0"/>
                <a:cs typeface="Arial" pitchFamily="34" charset="0"/>
              </a:rPr>
              <a:t>refers </a:t>
            </a:r>
            <a:r>
              <a:rPr lang="en-US" sz="1600" dirty="0">
                <a:solidFill>
                  <a:schemeClr val="tx1"/>
                </a:solidFill>
                <a:latin typeface="Arial" pitchFamily="34" charset="0"/>
                <a:cs typeface="Arial" pitchFamily="34" charset="0"/>
              </a:rPr>
              <a:t>to the specific biochemical </a:t>
            </a:r>
            <a:r>
              <a:rPr lang="en-US" sz="1600" dirty="0" smtClean="0">
                <a:solidFill>
                  <a:schemeClr val="tx1"/>
                </a:solidFill>
                <a:latin typeface="Arial" pitchFamily="34" charset="0"/>
                <a:cs typeface="Arial" pitchFamily="34" charset="0"/>
              </a:rPr>
              <a:t>interaction </a:t>
            </a:r>
            <a:r>
              <a:rPr lang="en-US" sz="1600" dirty="0">
                <a:solidFill>
                  <a:schemeClr val="tx1"/>
                </a:solidFill>
                <a:latin typeface="Arial" pitchFamily="34" charset="0"/>
                <a:cs typeface="Arial" pitchFamily="34" charset="0"/>
              </a:rPr>
              <a:t>produced by a drug substance, which is </a:t>
            </a:r>
            <a:r>
              <a:rPr lang="en-US" sz="1600" dirty="0" smtClean="0">
                <a:solidFill>
                  <a:schemeClr val="tx1"/>
                </a:solidFill>
                <a:latin typeface="Arial" pitchFamily="34" charset="0"/>
                <a:cs typeface="Arial" pitchFamily="34" charset="0"/>
              </a:rPr>
              <a:t>called </a:t>
            </a:r>
            <a:r>
              <a:rPr lang="en-US" sz="1600" dirty="0" smtClean="0">
                <a:solidFill>
                  <a:schemeClr val="tx1"/>
                </a:solidFill>
                <a:latin typeface="Arial" pitchFamily="34" charset="0"/>
                <a:cs typeface="Arial" pitchFamily="34" charset="0"/>
              </a:rPr>
              <a:t> its </a:t>
            </a:r>
            <a:r>
              <a:rPr lang="en-US" sz="1600" dirty="0">
                <a:solidFill>
                  <a:schemeClr val="tx1"/>
                </a:solidFill>
                <a:latin typeface="Arial" pitchFamily="34" charset="0"/>
                <a:cs typeface="Arial" pitchFamily="34" charset="0"/>
              </a:rPr>
              <a:t>mechanism of action.</a:t>
            </a:r>
            <a:endParaRPr lang="ar-IQ"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686504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95600" y="228600"/>
            <a:ext cx="8596668" cy="1320800"/>
          </a:xfrm>
        </p:spPr>
        <p:txBody>
          <a:bodyPr/>
          <a:lstStyle/>
          <a:p>
            <a:r>
              <a:rPr lang="en-US" dirty="0"/>
              <a:t>General of pharmacology </a:t>
            </a:r>
            <a:endParaRPr lang="ar-IQ" dirty="0"/>
          </a:p>
        </p:txBody>
      </p:sp>
      <p:sp>
        <p:nvSpPr>
          <p:cNvPr id="3" name="عنصر نائب للمحتوى 2"/>
          <p:cNvSpPr>
            <a:spLocks noGrp="1"/>
          </p:cNvSpPr>
          <p:nvPr>
            <p:ph idx="1"/>
          </p:nvPr>
        </p:nvSpPr>
        <p:spPr>
          <a:xfrm>
            <a:off x="990600" y="990600"/>
            <a:ext cx="8596668" cy="3880773"/>
          </a:xfrm>
        </p:spPr>
        <p:txBody>
          <a:bodyPr>
            <a:normAutofit/>
          </a:bodyPr>
          <a:lstStyle/>
          <a:p>
            <a:pPr algn="just"/>
            <a:r>
              <a:rPr lang="en-US" sz="2000" dirty="0">
                <a:solidFill>
                  <a:schemeClr val="accent5"/>
                </a:solidFill>
                <a:latin typeface="Arial" pitchFamily="34" charset="0"/>
                <a:cs typeface="Arial" pitchFamily="34" charset="0"/>
              </a:rPr>
              <a:t>Therapeutics</a:t>
            </a:r>
            <a:r>
              <a:rPr lang="en-US" sz="2800" dirty="0">
                <a:solidFill>
                  <a:schemeClr val="tx1"/>
                </a:solidFill>
                <a:latin typeface="Arial" pitchFamily="34" charset="0"/>
                <a:cs typeface="Arial" pitchFamily="34" charset="0"/>
              </a:rPr>
              <a:t> </a:t>
            </a:r>
            <a:r>
              <a:rPr lang="en-US" sz="2000" dirty="0" smtClean="0">
                <a:solidFill>
                  <a:schemeClr val="tx1"/>
                </a:solidFill>
                <a:latin typeface="Arial" pitchFamily="34" charset="0"/>
                <a:cs typeface="Arial" pitchFamily="34" charset="0"/>
              </a:rPr>
              <a:t>is a practical </a:t>
            </a:r>
            <a:r>
              <a:rPr lang="en-US" sz="2000" dirty="0">
                <a:solidFill>
                  <a:schemeClr val="tx1"/>
                </a:solidFill>
                <a:latin typeface="Arial" pitchFamily="34" charset="0"/>
                <a:cs typeface="Arial" pitchFamily="34" charset="0"/>
              </a:rPr>
              <a:t>branch of medicine dealing with the application of all sciences in the treatment of diseases. It includes use of drugs, surgery, radiation, diets, exercise and management practices</a:t>
            </a:r>
            <a:r>
              <a:rPr lang="en-US" sz="1600" dirty="0">
                <a:solidFill>
                  <a:schemeClr val="tx1"/>
                </a:solidFill>
                <a:latin typeface="Arial" pitchFamily="34" charset="0"/>
                <a:cs typeface="Arial" pitchFamily="34" charset="0"/>
              </a:rPr>
              <a:t>.</a:t>
            </a:r>
            <a:r>
              <a:rPr lang="en-US" sz="1600" dirty="0" smtClean="0">
                <a:solidFill>
                  <a:schemeClr val="tx1"/>
                </a:solidFill>
                <a:latin typeface="Arial" pitchFamily="34" charset="0"/>
                <a:cs typeface="Arial" pitchFamily="34" charset="0"/>
              </a:rPr>
              <a:t> </a:t>
            </a:r>
          </a:p>
          <a:p>
            <a:pPr algn="just"/>
            <a:r>
              <a:rPr lang="en-US" sz="2000" dirty="0">
                <a:solidFill>
                  <a:schemeClr val="accent5"/>
                </a:solidFill>
                <a:latin typeface="Arial" pitchFamily="34" charset="0"/>
                <a:cs typeface="Arial" pitchFamily="34" charset="0"/>
              </a:rPr>
              <a:t>Bio </a:t>
            </a:r>
            <a:r>
              <a:rPr lang="en-US" sz="2000" dirty="0" smtClean="0">
                <a:solidFill>
                  <a:schemeClr val="accent5"/>
                </a:solidFill>
                <a:latin typeface="Arial" pitchFamily="34" charset="0"/>
                <a:cs typeface="Arial" pitchFamily="34" charset="0"/>
              </a:rPr>
              <a:t>pharmaceutics</a:t>
            </a:r>
            <a:r>
              <a:rPr lang="en-US" sz="2000" dirty="0">
                <a:solidFill>
                  <a:schemeClr val="accent5"/>
                </a:solidFill>
                <a:latin typeface="Arial" pitchFamily="34" charset="0"/>
                <a:cs typeface="Arial" pitchFamily="34" charset="0"/>
              </a:rPr>
              <a:t> </a:t>
            </a:r>
            <a:r>
              <a:rPr lang="en-US" sz="2000" dirty="0">
                <a:solidFill>
                  <a:schemeClr val="tx1"/>
                </a:solidFill>
                <a:latin typeface="Arial" pitchFamily="34" charset="0"/>
                <a:cs typeface="Arial" pitchFamily="34" charset="0"/>
              </a:rPr>
              <a:t>It deals with the development of new drug delivery systems and new dosage forms. It also provides information how these dosage forms can influence the </a:t>
            </a:r>
            <a:r>
              <a:rPr lang="en-US" sz="2000" dirty="0" err="1">
                <a:solidFill>
                  <a:schemeClr val="tx1"/>
                </a:solidFill>
                <a:latin typeface="Arial" pitchFamily="34" charset="0"/>
                <a:cs typeface="Arial" pitchFamily="34" charset="0"/>
              </a:rPr>
              <a:t>pharmacodynamic</a:t>
            </a:r>
            <a:r>
              <a:rPr lang="en-US" sz="2000" dirty="0">
                <a:solidFill>
                  <a:schemeClr val="tx1"/>
                </a:solidFill>
                <a:latin typeface="Arial" pitchFamily="34" charset="0"/>
                <a:cs typeface="Arial" pitchFamily="34" charset="0"/>
              </a:rPr>
              <a:t> and pharmacokinetic </a:t>
            </a:r>
            <a:endParaRPr lang="ar-IQ" sz="1600" dirty="0">
              <a:solidFill>
                <a:schemeClr val="tx1"/>
              </a:solidFill>
              <a:latin typeface="Arial" pitchFamily="34" charset="0"/>
              <a:cs typeface="Arial" pitchFamily="34" charset="0"/>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8293" y="3484289"/>
            <a:ext cx="2721429" cy="1524000"/>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042" y="3484289"/>
            <a:ext cx="2667000" cy="1554480"/>
          </a:xfrm>
          <a:prstGeom prst="rect">
            <a:avLst/>
          </a:prstGeom>
        </p:spPr>
      </p:pic>
    </p:spTree>
    <p:extLst>
      <p:ext uri="{BB962C8B-B14F-4D97-AF65-F5344CB8AC3E}">
        <p14:creationId xmlns:p14="http://schemas.microsoft.com/office/powerpoint/2010/main" val="3064135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152400"/>
            <a:ext cx="8596668" cy="1320800"/>
          </a:xfrm>
        </p:spPr>
        <p:txBody>
          <a:bodyPr/>
          <a:lstStyle/>
          <a:p>
            <a:r>
              <a:rPr lang="en-US" dirty="0"/>
              <a:t>General of pharmacology </a:t>
            </a:r>
            <a:endParaRPr lang="ar-IQ" dirty="0"/>
          </a:p>
        </p:txBody>
      </p:sp>
      <p:sp>
        <p:nvSpPr>
          <p:cNvPr id="3" name="عنصر نائب للمحتوى 2"/>
          <p:cNvSpPr>
            <a:spLocks noGrp="1"/>
          </p:cNvSpPr>
          <p:nvPr>
            <p:ph idx="1"/>
          </p:nvPr>
        </p:nvSpPr>
        <p:spPr>
          <a:xfrm>
            <a:off x="1143000" y="1066800"/>
            <a:ext cx="8596668" cy="3880773"/>
          </a:xfrm>
        </p:spPr>
        <p:txBody>
          <a:bodyPr/>
          <a:lstStyle/>
          <a:p>
            <a:r>
              <a:rPr lang="en-US" sz="2000" dirty="0" smtClean="0">
                <a:solidFill>
                  <a:schemeClr val="accent5"/>
                </a:solidFill>
                <a:latin typeface="Arial" pitchFamily="34" charset="0"/>
                <a:cs typeface="Arial" pitchFamily="34" charset="0"/>
              </a:rPr>
              <a:t>Posology</a:t>
            </a:r>
            <a:r>
              <a:rPr lang="en-US" sz="2800" dirty="0" smtClean="0">
                <a:solidFill>
                  <a:schemeClr val="accent5"/>
                </a:solidFill>
              </a:rPr>
              <a:t> </a:t>
            </a:r>
            <a:r>
              <a:rPr lang="en-US" sz="2000" dirty="0">
                <a:solidFill>
                  <a:schemeClr val="tx1"/>
                </a:solidFill>
                <a:latin typeface="Arial" pitchFamily="34" charset="0"/>
                <a:cs typeface="Arial" pitchFamily="34" charset="0"/>
              </a:rPr>
              <a:t>It deals with study of determination of drug dosage of remedies. It may also be defined as the study of drug dosage.</a:t>
            </a:r>
          </a:p>
          <a:p>
            <a:pPr lvl="0">
              <a:buClr>
                <a:srgbClr val="90C226"/>
              </a:buClr>
            </a:pPr>
            <a:r>
              <a:rPr lang="en-US" sz="2000" dirty="0">
                <a:solidFill>
                  <a:srgbClr val="C42F1A"/>
                </a:solidFill>
                <a:latin typeface="Arial" pitchFamily="34" charset="0"/>
                <a:cs typeface="Arial" pitchFamily="34" charset="0"/>
              </a:rPr>
              <a:t>Chemotherapy</a:t>
            </a:r>
            <a:r>
              <a:rPr lang="en-US" sz="2000" dirty="0">
                <a:solidFill>
                  <a:prstClr val="black"/>
                </a:solidFill>
                <a:latin typeface="Arial" pitchFamily="34" charset="0"/>
                <a:cs typeface="Arial" pitchFamily="34" charset="0"/>
              </a:rPr>
              <a:t> is a drug treatment that uses powerful chemicals to kill fast-growing cells in your body.</a:t>
            </a:r>
          </a:p>
          <a:p>
            <a:pPr lvl="0">
              <a:buClr>
                <a:srgbClr val="90C226"/>
              </a:buClr>
            </a:pPr>
            <a:endParaRPr lang="en-US" sz="2000" dirty="0">
              <a:solidFill>
                <a:prstClr val="black"/>
              </a:solidFill>
              <a:latin typeface="Arial" pitchFamily="34" charset="0"/>
              <a:cs typeface="Arial" pitchFamily="34" charset="0"/>
            </a:endParaRPr>
          </a:p>
          <a:p>
            <a:pPr lvl="0">
              <a:buClr>
                <a:srgbClr val="90C226"/>
              </a:buClr>
            </a:pPr>
            <a:r>
              <a:rPr lang="en-US" sz="2000" dirty="0">
                <a:solidFill>
                  <a:srgbClr val="C42F1A"/>
                </a:solidFill>
                <a:latin typeface="Arial" pitchFamily="34" charset="0"/>
                <a:cs typeface="Arial" pitchFamily="34" charset="0"/>
              </a:rPr>
              <a:t>Chemotherapy</a:t>
            </a:r>
            <a:r>
              <a:rPr lang="en-US" sz="2400" dirty="0">
                <a:solidFill>
                  <a:srgbClr val="C42F1A"/>
                </a:solidFill>
                <a:latin typeface="Arial" pitchFamily="34" charset="0"/>
                <a:cs typeface="Arial" pitchFamily="34" charset="0"/>
              </a:rPr>
              <a:t> </a:t>
            </a:r>
            <a:r>
              <a:rPr lang="en-US" sz="2000" dirty="0">
                <a:solidFill>
                  <a:prstClr val="black"/>
                </a:solidFill>
                <a:latin typeface="Arial" pitchFamily="34" charset="0"/>
                <a:cs typeface="Arial" pitchFamily="34" charset="0"/>
              </a:rPr>
              <a:t>is most often used to treat cancer, since cancer cells grow and multiply much more quickly than most cells in the </a:t>
            </a:r>
            <a:r>
              <a:rPr lang="en-US" sz="2000" dirty="0" smtClean="0">
                <a:solidFill>
                  <a:prstClr val="black"/>
                </a:solidFill>
                <a:latin typeface="Arial" pitchFamily="34" charset="0"/>
                <a:cs typeface="Arial" pitchFamily="34" charset="0"/>
              </a:rPr>
              <a:t>body.</a:t>
            </a:r>
            <a:endParaRPr lang="en-US" sz="2000" dirty="0">
              <a:solidFill>
                <a:prstClr val="black"/>
              </a:solidFill>
              <a:latin typeface="Arial" pitchFamily="34" charset="0"/>
              <a:cs typeface="Arial" pitchFamily="34" charset="0"/>
            </a:endParaRPr>
          </a:p>
          <a:p>
            <a:pPr marL="0" indent="0">
              <a:buNone/>
            </a:pPr>
            <a:endParaRPr lang="ar-IQ" sz="2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035952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General of pharmacology </a:t>
            </a:r>
            <a:endParaRPr lang="ar-IQ" dirty="0"/>
          </a:p>
        </p:txBody>
      </p:sp>
      <p:sp>
        <p:nvSpPr>
          <p:cNvPr id="3" name="عنصر نائب للمحتوى 2"/>
          <p:cNvSpPr>
            <a:spLocks noGrp="1"/>
          </p:cNvSpPr>
          <p:nvPr>
            <p:ph idx="1"/>
          </p:nvPr>
        </p:nvSpPr>
        <p:spPr/>
        <p:txBody>
          <a:bodyPr/>
          <a:lstStyle/>
          <a:p>
            <a:pPr lvl="0">
              <a:buClr>
                <a:srgbClr val="90C226"/>
              </a:buClr>
            </a:pPr>
            <a:r>
              <a:rPr lang="en-US" sz="2000" dirty="0">
                <a:solidFill>
                  <a:srgbClr val="C42F1A"/>
                </a:solidFill>
                <a:latin typeface="Arial" pitchFamily="34" charset="0"/>
                <a:cs typeface="Arial" pitchFamily="34" charset="0"/>
              </a:rPr>
              <a:t>Dose</a:t>
            </a:r>
            <a:r>
              <a:rPr lang="en-US" dirty="0">
                <a:solidFill>
                  <a:prstClr val="black">
                    <a:lumMod val="75000"/>
                    <a:lumOff val="25000"/>
                  </a:prstClr>
                </a:solidFill>
              </a:rPr>
              <a:t> </a:t>
            </a:r>
            <a:r>
              <a:rPr lang="en-US" sz="2000" dirty="0">
                <a:solidFill>
                  <a:prstClr val="black"/>
                </a:solidFill>
                <a:latin typeface="Arial" pitchFamily="34" charset="0"/>
                <a:cs typeface="Arial" pitchFamily="34" charset="0"/>
              </a:rPr>
              <a:t>the amount of drug that necessary to elicit the desired therapeutic effect or response in the patient. </a:t>
            </a:r>
          </a:p>
          <a:p>
            <a:pPr lvl="0">
              <a:buClr>
                <a:srgbClr val="90C226"/>
              </a:buClr>
            </a:pPr>
            <a:r>
              <a:rPr lang="en-US" sz="2000" dirty="0">
                <a:solidFill>
                  <a:srgbClr val="C42F1A"/>
                </a:solidFill>
                <a:latin typeface="Arial" pitchFamily="34" charset="0"/>
                <a:cs typeface="Arial" pitchFamily="34" charset="0"/>
              </a:rPr>
              <a:t>Dosage</a:t>
            </a:r>
            <a:r>
              <a:rPr lang="en-US" sz="2400" dirty="0">
                <a:solidFill>
                  <a:srgbClr val="C42F1A"/>
                </a:solidFill>
                <a:latin typeface="Arial" pitchFamily="34" charset="0"/>
                <a:cs typeface="Arial" pitchFamily="34" charset="0"/>
              </a:rPr>
              <a:t> </a:t>
            </a:r>
            <a:r>
              <a:rPr lang="en-US" sz="2000" dirty="0">
                <a:solidFill>
                  <a:prstClr val="black"/>
                </a:solidFill>
                <a:latin typeface="Arial" pitchFamily="34" charset="0"/>
                <a:cs typeface="Arial" pitchFamily="34" charset="0"/>
              </a:rPr>
              <a:t>determination and regulation of doses.</a:t>
            </a:r>
          </a:p>
          <a:p>
            <a:pPr lvl="0">
              <a:buClr>
                <a:srgbClr val="90C226"/>
              </a:buClr>
            </a:pPr>
            <a:r>
              <a:rPr lang="en-US" sz="2000" dirty="0">
                <a:solidFill>
                  <a:srgbClr val="C42F1A"/>
                </a:solidFill>
                <a:latin typeface="Arial" pitchFamily="34" charset="0"/>
                <a:cs typeface="Arial" pitchFamily="34" charset="0"/>
              </a:rPr>
              <a:t>Adverse effect </a:t>
            </a:r>
            <a:r>
              <a:rPr lang="en-US" sz="2000" dirty="0">
                <a:solidFill>
                  <a:prstClr val="black"/>
                </a:solidFill>
                <a:latin typeface="Arial" pitchFamily="34" charset="0"/>
                <a:cs typeface="Arial" pitchFamily="34" charset="0"/>
              </a:rPr>
              <a:t>An undesired effect of a drug or other type of treatment, such as surgery. Adverse effects can range from mild to severe and can be life-threatening. </a:t>
            </a:r>
            <a:endParaRPr lang="en-US" sz="2000" dirty="0" smtClean="0">
              <a:solidFill>
                <a:prstClr val="black"/>
              </a:solidFill>
              <a:latin typeface="Arial" pitchFamily="34" charset="0"/>
              <a:cs typeface="Arial" pitchFamily="34" charset="0"/>
            </a:endParaRPr>
          </a:p>
          <a:p>
            <a:pPr lvl="0">
              <a:buClr>
                <a:srgbClr val="90C226"/>
              </a:buClr>
            </a:pPr>
            <a:r>
              <a:rPr lang="en-US" sz="2000" dirty="0" smtClean="0">
                <a:solidFill>
                  <a:srgbClr val="C42F1A"/>
                </a:solidFill>
                <a:latin typeface="Arial" pitchFamily="34" charset="0"/>
                <a:cs typeface="Arial" pitchFamily="34" charset="0"/>
              </a:rPr>
              <a:t>Side </a:t>
            </a:r>
            <a:r>
              <a:rPr lang="en-US" sz="2000" dirty="0">
                <a:solidFill>
                  <a:srgbClr val="C42F1A"/>
                </a:solidFill>
                <a:latin typeface="Arial" pitchFamily="34" charset="0"/>
                <a:cs typeface="Arial" pitchFamily="34" charset="0"/>
              </a:rPr>
              <a:t>effect </a:t>
            </a:r>
            <a:r>
              <a:rPr lang="en-US" sz="2000" dirty="0">
                <a:solidFill>
                  <a:prstClr val="black"/>
                </a:solidFill>
                <a:latin typeface="Arial" pitchFamily="34" charset="0"/>
                <a:cs typeface="Arial" pitchFamily="34" charset="0"/>
              </a:rPr>
              <a:t>A side effect is an undesired effect that occurs when the medication is administered regardless of the dose. </a:t>
            </a:r>
          </a:p>
          <a:p>
            <a:endParaRPr lang="ar-IQ" dirty="0"/>
          </a:p>
        </p:txBody>
      </p:sp>
    </p:spTree>
    <p:extLst>
      <p:ext uri="{BB962C8B-B14F-4D97-AF65-F5344CB8AC3E}">
        <p14:creationId xmlns:p14="http://schemas.microsoft.com/office/powerpoint/2010/main" val="1297386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228600"/>
            <a:ext cx="7620000" cy="5154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وان 2"/>
          <p:cNvSpPr>
            <a:spLocks noGrp="1"/>
          </p:cNvSpPr>
          <p:nvPr>
            <p:ph type="title"/>
          </p:nvPr>
        </p:nvSpPr>
        <p:spPr>
          <a:xfrm>
            <a:off x="-8596668" y="1066800"/>
            <a:ext cx="8596668" cy="1320800"/>
          </a:xfrm>
        </p:spPr>
        <p:txBody>
          <a:bodyPr/>
          <a:lstStyle/>
          <a:p>
            <a:endParaRPr lang="en-US" dirty="0"/>
          </a:p>
        </p:txBody>
      </p:sp>
    </p:spTree>
    <p:extLst>
      <p:ext uri="{BB962C8B-B14F-4D97-AF65-F5344CB8AC3E}">
        <p14:creationId xmlns:p14="http://schemas.microsoft.com/office/powerpoint/2010/main" val="1258231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066800"/>
            <a:ext cx="7620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722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933107-B502-7969-CFDA-B38F9D31BB01}"/>
              </a:ext>
            </a:extLst>
          </p:cNvPr>
          <p:cNvSpPr>
            <a:spLocks noGrp="1"/>
          </p:cNvSpPr>
          <p:nvPr>
            <p:ph type="title"/>
          </p:nvPr>
        </p:nvSpPr>
        <p:spPr>
          <a:xfrm>
            <a:off x="2438400" y="152400"/>
            <a:ext cx="8686800" cy="838200"/>
          </a:xfrm>
        </p:spPr>
        <p:txBody>
          <a:bodyPr/>
          <a:lstStyle/>
          <a:p>
            <a:r>
              <a:rPr lang="en-US" dirty="0" smtClean="0"/>
              <a:t>G</a:t>
            </a:r>
            <a:r>
              <a:rPr lang="" dirty="0" smtClean="0"/>
              <a:t>eneral of pharmacology </a:t>
            </a:r>
            <a:endParaRPr lang="" dirty="0"/>
          </a:p>
        </p:txBody>
      </p:sp>
      <p:sp>
        <p:nvSpPr>
          <p:cNvPr id="3" name="Content Placeholder 2">
            <a:extLst>
              <a:ext uri="{FF2B5EF4-FFF2-40B4-BE49-F238E27FC236}">
                <a16:creationId xmlns="" xmlns:a16="http://schemas.microsoft.com/office/drawing/2014/main" id="{AB962702-1A5A-084C-C80C-C0565220E0DF}"/>
              </a:ext>
            </a:extLst>
          </p:cNvPr>
          <p:cNvSpPr>
            <a:spLocks noGrp="1"/>
          </p:cNvSpPr>
          <p:nvPr>
            <p:ph idx="1"/>
          </p:nvPr>
        </p:nvSpPr>
        <p:spPr>
          <a:xfrm>
            <a:off x="762000" y="914400"/>
            <a:ext cx="9525000" cy="3886200"/>
          </a:xfrm>
        </p:spPr>
        <p:txBody>
          <a:bodyPr anchor="t">
            <a:normAutofit fontScale="47500" lnSpcReduction="20000"/>
          </a:bodyPr>
          <a:lstStyle/>
          <a:p>
            <a:pPr algn="just"/>
            <a:r>
              <a:rPr lang="en-US" sz="5000" dirty="0" smtClean="0">
                <a:solidFill>
                  <a:schemeClr val="accent5"/>
                </a:solidFill>
                <a:latin typeface="Arial" pitchFamily="34" charset="0"/>
                <a:cs typeface="Arial" pitchFamily="34" charset="0"/>
              </a:rPr>
              <a:t>Pharmacology</a:t>
            </a:r>
            <a:r>
              <a:rPr lang="en-US" sz="4400" dirty="0">
                <a:solidFill>
                  <a:schemeClr val="accent5"/>
                </a:solidFill>
                <a:latin typeface="Arial" pitchFamily="34" charset="0"/>
                <a:cs typeface="Arial" pitchFamily="34" charset="0"/>
              </a:rPr>
              <a:t> </a:t>
            </a:r>
            <a:r>
              <a:rPr lang="en-US" sz="2400" dirty="0" smtClean="0">
                <a:latin typeface="Arial" pitchFamily="34" charset="0"/>
                <a:cs typeface="Arial" pitchFamily="34" charset="0"/>
              </a:rPr>
              <a:t> </a:t>
            </a:r>
            <a:r>
              <a:rPr lang="en-US" sz="4200" dirty="0">
                <a:solidFill>
                  <a:schemeClr val="tx1"/>
                </a:solidFill>
                <a:latin typeface="Arial" pitchFamily="34" charset="0"/>
                <a:cs typeface="Arial" pitchFamily="34" charset="0"/>
              </a:rPr>
              <a:t>is a branch of medicine, biology, and pharmaceutical sciences </a:t>
            </a:r>
            <a:r>
              <a:rPr lang="en-US" sz="4200" dirty="0" smtClean="0">
                <a:solidFill>
                  <a:schemeClr val="tx1"/>
                </a:solidFill>
                <a:latin typeface="Arial" pitchFamily="34" charset="0"/>
                <a:cs typeface="Arial" pitchFamily="34" charset="0"/>
              </a:rPr>
              <a:t>concerned</a:t>
            </a:r>
          </a:p>
          <a:p>
            <a:pPr marL="0" indent="0" algn="just">
              <a:buNone/>
            </a:pPr>
            <a:r>
              <a:rPr lang="en-US" sz="4200" dirty="0" smtClean="0">
                <a:solidFill>
                  <a:schemeClr val="tx1"/>
                </a:solidFill>
                <a:latin typeface="Arial" pitchFamily="34" charset="0"/>
                <a:cs typeface="Arial" pitchFamily="34" charset="0"/>
              </a:rPr>
              <a:t> </a:t>
            </a:r>
            <a:r>
              <a:rPr lang="en-US" sz="4200" dirty="0">
                <a:solidFill>
                  <a:schemeClr val="tx1"/>
                </a:solidFill>
                <a:latin typeface="Arial" pitchFamily="34" charset="0"/>
                <a:cs typeface="Arial" pitchFamily="34" charset="0"/>
              </a:rPr>
              <a:t>with drug or medication </a:t>
            </a:r>
            <a:r>
              <a:rPr lang="en-US" sz="4200" dirty="0" smtClean="0">
                <a:solidFill>
                  <a:schemeClr val="tx1"/>
                </a:solidFill>
                <a:latin typeface="Arial" pitchFamily="34" charset="0"/>
                <a:cs typeface="Arial" pitchFamily="34" charset="0"/>
              </a:rPr>
              <a:t>action or as </a:t>
            </a:r>
            <a:r>
              <a:rPr lang="en-US" sz="4200" dirty="0">
                <a:solidFill>
                  <a:schemeClr val="tx1"/>
                </a:solidFill>
                <a:latin typeface="Arial" pitchFamily="34" charset="0"/>
                <a:cs typeface="Arial" pitchFamily="34" charset="0"/>
              </a:rPr>
              <a:t>a science deals with all aspects of knowledge about drugs including </a:t>
            </a:r>
            <a:endParaRPr lang="en-US" sz="4200" dirty="0" smtClean="0">
              <a:solidFill>
                <a:schemeClr val="tx1"/>
              </a:solidFill>
              <a:latin typeface="Arial" pitchFamily="34" charset="0"/>
              <a:cs typeface="Arial" pitchFamily="34" charset="0"/>
            </a:endParaRPr>
          </a:p>
          <a:p>
            <a:pPr algn="just"/>
            <a:r>
              <a:rPr lang="en-US" sz="4200" dirty="0">
                <a:solidFill>
                  <a:schemeClr val="tx1"/>
                </a:solidFill>
                <a:latin typeface="Arial" pitchFamily="34" charset="0"/>
                <a:cs typeface="Arial" pitchFamily="34" charset="0"/>
              </a:rPr>
              <a:t>Source of drug</a:t>
            </a:r>
          </a:p>
          <a:p>
            <a:pPr algn="just"/>
            <a:r>
              <a:rPr lang="en-US" sz="4200" dirty="0">
                <a:solidFill>
                  <a:schemeClr val="tx1"/>
                </a:solidFill>
                <a:latin typeface="Arial" pitchFamily="34" charset="0"/>
                <a:cs typeface="Arial" pitchFamily="34" charset="0"/>
              </a:rPr>
              <a:t> Physical and chemical properties </a:t>
            </a:r>
          </a:p>
          <a:p>
            <a:pPr algn="just"/>
            <a:r>
              <a:rPr lang="en-US" sz="4200" dirty="0">
                <a:solidFill>
                  <a:schemeClr val="tx1"/>
                </a:solidFill>
                <a:latin typeface="Arial" pitchFamily="34" charset="0"/>
                <a:cs typeface="Arial" pitchFamily="34" charset="0"/>
              </a:rPr>
              <a:t> Biochemical and physiological effects</a:t>
            </a:r>
          </a:p>
          <a:p>
            <a:pPr algn="just"/>
            <a:r>
              <a:rPr lang="en-US" sz="4200" dirty="0">
                <a:solidFill>
                  <a:schemeClr val="tx1"/>
                </a:solidFill>
                <a:latin typeface="Arial" pitchFamily="34" charset="0"/>
                <a:cs typeface="Arial" pitchFamily="34" charset="0"/>
              </a:rPr>
              <a:t> Pharmacokinetic and pharmacodynamics </a:t>
            </a:r>
          </a:p>
          <a:p>
            <a:pPr algn="just"/>
            <a:r>
              <a:rPr lang="en-US" sz="4200" dirty="0">
                <a:solidFill>
                  <a:schemeClr val="tx1"/>
                </a:solidFill>
                <a:latin typeface="Arial" pitchFamily="34" charset="0"/>
                <a:cs typeface="Arial" pitchFamily="34" charset="0"/>
              </a:rPr>
              <a:t> Mechanism of action </a:t>
            </a:r>
          </a:p>
          <a:p>
            <a:pPr algn="just"/>
            <a:r>
              <a:rPr lang="en-US" sz="4200" dirty="0">
                <a:solidFill>
                  <a:schemeClr val="tx1"/>
                </a:solidFill>
                <a:latin typeface="Arial" pitchFamily="34" charset="0"/>
                <a:cs typeface="Arial" pitchFamily="34" charset="0"/>
              </a:rPr>
              <a:t> Adverse effects.</a:t>
            </a:r>
          </a:p>
          <a:p>
            <a:pPr algn="just"/>
            <a:r>
              <a:rPr lang="en-US" sz="4200" dirty="0">
                <a:solidFill>
                  <a:schemeClr val="tx1"/>
                </a:solidFill>
                <a:latin typeface="Arial" pitchFamily="34" charset="0"/>
                <a:cs typeface="Arial" pitchFamily="34" charset="0"/>
              </a:rPr>
              <a:t> Therapeutic and other uses. </a:t>
            </a:r>
            <a:endParaRPr lang="en-US" sz="34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634923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3446"/>
            <a:ext cx="7064202" cy="1397000"/>
          </a:xfrm>
        </p:spPr>
        <p:txBody>
          <a:bodyPr/>
          <a:lstStyle/>
          <a:p>
            <a:r>
              <a:rPr lang="en-US" dirty="0"/>
              <a:t>General of pharmacology </a:t>
            </a:r>
            <a:endParaRPr lang="ar-IQ" dirty="0"/>
          </a:p>
        </p:txBody>
      </p:sp>
      <p:sp>
        <p:nvSpPr>
          <p:cNvPr id="3" name="عنصر نائب للمحتوى 2"/>
          <p:cNvSpPr>
            <a:spLocks noGrp="1"/>
          </p:cNvSpPr>
          <p:nvPr>
            <p:ph idx="1"/>
          </p:nvPr>
        </p:nvSpPr>
        <p:spPr>
          <a:xfrm>
            <a:off x="1143000" y="762000"/>
            <a:ext cx="8001000" cy="4343399"/>
          </a:xfrm>
        </p:spPr>
        <p:txBody>
          <a:bodyPr>
            <a:normAutofit fontScale="70000" lnSpcReduction="20000"/>
          </a:bodyPr>
          <a:lstStyle/>
          <a:p>
            <a:pPr algn="just"/>
            <a:r>
              <a:rPr lang="en-US" sz="3100" dirty="0" smtClean="0">
                <a:solidFill>
                  <a:schemeClr val="accent5"/>
                </a:solidFill>
                <a:latin typeface="Arial" pitchFamily="34" charset="0"/>
                <a:cs typeface="Arial" pitchFamily="34" charset="0"/>
              </a:rPr>
              <a:t>Drug</a:t>
            </a:r>
            <a:r>
              <a:rPr lang="en-US" sz="3600" dirty="0" smtClean="0">
                <a:solidFill>
                  <a:schemeClr val="accent5"/>
                </a:solidFill>
                <a:latin typeface="Arial" pitchFamily="34" charset="0"/>
                <a:cs typeface="Arial" pitchFamily="34" charset="0"/>
              </a:rPr>
              <a:t> </a:t>
            </a:r>
            <a:r>
              <a:rPr lang="en-US" sz="2900" dirty="0">
                <a:solidFill>
                  <a:schemeClr val="tx1"/>
                </a:solidFill>
                <a:latin typeface="Arial" pitchFamily="34" charset="0"/>
                <a:cs typeface="Arial" pitchFamily="34" charset="0"/>
              </a:rPr>
              <a:t>where a drug may be defined as any artificial, natural, or endogenous (from within the body) </a:t>
            </a:r>
            <a:r>
              <a:rPr lang="en-US" sz="2900" dirty="0" smtClean="0">
                <a:solidFill>
                  <a:schemeClr val="tx1"/>
                </a:solidFill>
                <a:latin typeface="Arial" pitchFamily="34" charset="0"/>
                <a:cs typeface="Arial" pitchFamily="34" charset="0"/>
              </a:rPr>
              <a:t>molecule or any </a:t>
            </a:r>
            <a:r>
              <a:rPr lang="en-US" sz="2900" dirty="0">
                <a:solidFill>
                  <a:schemeClr val="tx1"/>
                </a:solidFill>
                <a:latin typeface="Arial" pitchFamily="34" charset="0"/>
                <a:cs typeface="Arial" pitchFamily="34" charset="0"/>
              </a:rPr>
              <a:t>substance (other than food) which exerts a biochemical or physiological effect on the cell, tissue, organ, or </a:t>
            </a:r>
            <a:r>
              <a:rPr lang="en-US" sz="2900" dirty="0" smtClean="0">
                <a:solidFill>
                  <a:schemeClr val="tx1"/>
                </a:solidFill>
                <a:latin typeface="Arial" pitchFamily="34" charset="0"/>
                <a:cs typeface="Arial" pitchFamily="34" charset="0"/>
              </a:rPr>
              <a:t>organism that </a:t>
            </a:r>
            <a:r>
              <a:rPr lang="en-US" sz="2900" dirty="0">
                <a:solidFill>
                  <a:schemeClr val="tx1"/>
                </a:solidFill>
                <a:latin typeface="Arial" pitchFamily="34" charset="0"/>
                <a:cs typeface="Arial" pitchFamily="34" charset="0"/>
              </a:rPr>
              <a:t>is used to prevent, diagnose, treat, or relieve symptoms of a disease or abnormal condition.</a:t>
            </a:r>
            <a:r>
              <a:rPr lang="en-US" sz="3400" dirty="0">
                <a:solidFill>
                  <a:schemeClr val="tx1"/>
                </a:solidFill>
                <a:latin typeface="Arial" pitchFamily="34" charset="0"/>
                <a:cs typeface="Arial" pitchFamily="34" charset="0"/>
              </a:rPr>
              <a:t> </a:t>
            </a:r>
          </a:p>
          <a:p>
            <a:r>
              <a:rPr lang="en-US" sz="2600" dirty="0" smtClean="0">
                <a:solidFill>
                  <a:schemeClr val="accent5"/>
                </a:solidFill>
                <a:latin typeface="Arial" pitchFamily="34" charset="0"/>
                <a:cs typeface="Arial" pitchFamily="34" charset="0"/>
              </a:rPr>
              <a:t>Drug </a:t>
            </a:r>
            <a:r>
              <a:rPr lang="en-US" sz="2600" dirty="0">
                <a:solidFill>
                  <a:schemeClr val="accent5"/>
                </a:solidFill>
                <a:latin typeface="Arial" pitchFamily="34" charset="0"/>
                <a:cs typeface="Arial" pitchFamily="34" charset="0"/>
              </a:rPr>
              <a:t>are obtained from six major sources:</a:t>
            </a:r>
          </a:p>
          <a:p>
            <a:r>
              <a:rPr lang="en-US" sz="2600" dirty="0">
                <a:solidFill>
                  <a:schemeClr val="tx1"/>
                </a:solidFill>
                <a:latin typeface="Arial" pitchFamily="34" charset="0"/>
                <a:cs typeface="Arial" pitchFamily="34" charset="0"/>
              </a:rPr>
              <a:t>Plant sources</a:t>
            </a:r>
          </a:p>
          <a:p>
            <a:r>
              <a:rPr lang="en-US" sz="2600" dirty="0">
                <a:solidFill>
                  <a:schemeClr val="tx1"/>
                </a:solidFill>
                <a:latin typeface="Arial" pitchFamily="34" charset="0"/>
                <a:cs typeface="Arial" pitchFamily="34" charset="0"/>
              </a:rPr>
              <a:t>Animal sources</a:t>
            </a:r>
          </a:p>
          <a:p>
            <a:r>
              <a:rPr lang="en-US" sz="2600" dirty="0">
                <a:solidFill>
                  <a:schemeClr val="tx1"/>
                </a:solidFill>
                <a:latin typeface="Arial" pitchFamily="34" charset="0"/>
                <a:cs typeface="Arial" pitchFamily="34" charset="0"/>
              </a:rPr>
              <a:t>Mineral/ Earth sources</a:t>
            </a:r>
          </a:p>
          <a:p>
            <a:r>
              <a:rPr lang="en-US" sz="2600" dirty="0">
                <a:solidFill>
                  <a:schemeClr val="tx1"/>
                </a:solidFill>
                <a:latin typeface="Arial" pitchFamily="34" charset="0"/>
                <a:cs typeface="Arial" pitchFamily="34" charset="0"/>
              </a:rPr>
              <a:t>Microbiological sources</a:t>
            </a:r>
          </a:p>
          <a:p>
            <a:r>
              <a:rPr lang="en-US" sz="2600" dirty="0">
                <a:solidFill>
                  <a:schemeClr val="tx1"/>
                </a:solidFill>
                <a:latin typeface="Arial" pitchFamily="34" charset="0"/>
                <a:cs typeface="Arial" pitchFamily="34" charset="0"/>
              </a:rPr>
              <a:t>Semi synthetic sources/ Synthetic sources</a:t>
            </a:r>
          </a:p>
          <a:p>
            <a:r>
              <a:rPr lang="en-US" sz="2600" dirty="0">
                <a:solidFill>
                  <a:schemeClr val="tx1"/>
                </a:solidFill>
                <a:latin typeface="Arial" pitchFamily="34" charset="0"/>
                <a:cs typeface="Arial" pitchFamily="34" charset="0"/>
              </a:rPr>
              <a:t>Recombinant DNA technology</a:t>
            </a:r>
          </a:p>
          <a:p>
            <a:endParaRPr lang="en-US" sz="2600" dirty="0">
              <a:latin typeface="Arial" pitchFamily="34" charset="0"/>
              <a:cs typeface="Arial" pitchFamily="34" charset="0"/>
            </a:endParaRPr>
          </a:p>
          <a:p>
            <a:endParaRPr lang="ar-IQ" dirty="0"/>
          </a:p>
        </p:txBody>
      </p:sp>
    </p:spTree>
    <p:extLst>
      <p:ext uri="{BB962C8B-B14F-4D97-AF65-F5344CB8AC3E}">
        <p14:creationId xmlns:p14="http://schemas.microsoft.com/office/powerpoint/2010/main" val="1068944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35226D-252E-7648-6ED2-76DDF4D4AD70}"/>
              </a:ext>
            </a:extLst>
          </p:cNvPr>
          <p:cNvSpPr>
            <a:spLocks noGrp="1"/>
          </p:cNvSpPr>
          <p:nvPr>
            <p:ph type="title"/>
          </p:nvPr>
        </p:nvSpPr>
        <p:spPr>
          <a:xfrm>
            <a:off x="2743200" y="152400"/>
            <a:ext cx="8596668" cy="990600"/>
          </a:xfrm>
        </p:spPr>
        <p:txBody>
          <a:bodyPr/>
          <a:lstStyle/>
          <a:p>
            <a:r>
              <a:rPr lang="en-US" dirty="0"/>
              <a:t>General of pharmacology </a:t>
            </a:r>
            <a:endParaRPr lang="" dirty="0"/>
          </a:p>
        </p:txBody>
      </p:sp>
      <p:sp>
        <p:nvSpPr>
          <p:cNvPr id="3" name="Content Placeholder 2">
            <a:extLst>
              <a:ext uri="{FF2B5EF4-FFF2-40B4-BE49-F238E27FC236}">
                <a16:creationId xmlns="" xmlns:a16="http://schemas.microsoft.com/office/drawing/2014/main" id="{6F479C99-B888-DB46-8C7F-984A31B50EB3}"/>
              </a:ext>
            </a:extLst>
          </p:cNvPr>
          <p:cNvSpPr>
            <a:spLocks noGrp="1"/>
          </p:cNvSpPr>
          <p:nvPr>
            <p:ph idx="1"/>
          </p:nvPr>
        </p:nvSpPr>
        <p:spPr>
          <a:xfrm>
            <a:off x="304800" y="1066800"/>
            <a:ext cx="9296400" cy="4572000"/>
          </a:xfrm>
        </p:spPr>
        <p:txBody>
          <a:bodyPr>
            <a:noAutofit/>
          </a:bodyPr>
          <a:lstStyle/>
          <a:p>
            <a:pPr marL="0" lvl="0" indent="0" algn="just" defTabSz="914400">
              <a:spcBef>
                <a:spcPts val="600"/>
              </a:spcBef>
              <a:buClr>
                <a:srgbClr val="B13F9A"/>
              </a:buClr>
              <a:buSzPct val="73000"/>
              <a:buNone/>
            </a:pPr>
            <a:r>
              <a:rPr lang="en-US" sz="2000" dirty="0" smtClean="0">
                <a:solidFill>
                  <a:schemeClr val="accent5"/>
                </a:solidFill>
                <a:latin typeface="Arial" pitchFamily="34" charset="0"/>
                <a:cs typeface="Arial" pitchFamily="34" charset="0"/>
              </a:rPr>
              <a:t>Pharmacokinetics</a:t>
            </a:r>
            <a:r>
              <a:rPr lang="en-US" sz="2800" dirty="0" smtClean="0">
                <a:solidFill>
                  <a:schemeClr val="accent5"/>
                </a:solidFill>
                <a:latin typeface="Arial" pitchFamily="34" charset="0"/>
                <a:cs typeface="Arial" pitchFamily="34" charset="0"/>
              </a:rPr>
              <a:t> </a:t>
            </a:r>
            <a:r>
              <a:rPr lang="en-US" sz="2000" dirty="0">
                <a:solidFill>
                  <a:schemeClr val="tx1"/>
                </a:solidFill>
                <a:latin typeface="Arial" pitchFamily="34" charset="0"/>
                <a:cs typeface="Arial" pitchFamily="34" charset="0"/>
              </a:rPr>
              <a:t>it is a branch of </a:t>
            </a:r>
            <a:r>
              <a:rPr lang="en-US" sz="2000" dirty="0" err="1">
                <a:solidFill>
                  <a:schemeClr val="tx1"/>
                </a:solidFill>
                <a:latin typeface="Arial" pitchFamily="34" charset="0"/>
                <a:cs typeface="Arial" pitchFamily="34" charset="0"/>
              </a:rPr>
              <a:t>pharma</a:t>
            </a:r>
            <a:r>
              <a:rPr lang="en-US" sz="2000" dirty="0">
                <a:solidFill>
                  <a:schemeClr val="tx1"/>
                </a:solidFill>
                <a:latin typeface="Arial" pitchFamily="34" charset="0"/>
                <a:cs typeface="Arial" pitchFamily="34" charset="0"/>
              </a:rPr>
              <a:t>., </a:t>
            </a:r>
            <a:r>
              <a:rPr lang="en-US" sz="2000" dirty="0">
                <a:solidFill>
                  <a:prstClr val="black"/>
                </a:solidFill>
                <a:latin typeface="Arial"/>
              </a:rPr>
              <a:t>it deals with the study of a</a:t>
            </a:r>
            <a:r>
              <a:rPr lang="en-US" sz="2000" dirty="0">
                <a:solidFill>
                  <a:schemeClr val="tx1"/>
                </a:solidFill>
                <a:latin typeface="Arial" pitchFamily="34" charset="0"/>
                <a:cs typeface="Arial" pitchFamily="34" charset="0"/>
              </a:rPr>
              <a:t>t </a:t>
            </a:r>
            <a:r>
              <a:rPr lang="en-US" sz="2000" dirty="0" err="1" smtClean="0">
                <a:solidFill>
                  <a:prstClr val="black"/>
                </a:solidFill>
                <a:latin typeface="Arial"/>
              </a:rPr>
              <a:t>bsorption</a:t>
            </a:r>
            <a:r>
              <a:rPr lang="en-US" sz="2000" dirty="0">
                <a:solidFill>
                  <a:prstClr val="black"/>
                </a:solidFill>
                <a:latin typeface="Arial"/>
              </a:rPr>
              <a:t>, </a:t>
            </a:r>
            <a:r>
              <a:rPr lang="en-US" sz="2000" dirty="0" smtClean="0">
                <a:solidFill>
                  <a:prstClr val="black"/>
                </a:solidFill>
                <a:latin typeface="Arial"/>
              </a:rPr>
              <a:t>distribution, metabolism </a:t>
            </a:r>
            <a:r>
              <a:rPr lang="en-US" sz="2000" dirty="0">
                <a:solidFill>
                  <a:prstClr val="black"/>
                </a:solidFill>
                <a:latin typeface="Arial"/>
              </a:rPr>
              <a:t>and excretion (ADME) </a:t>
            </a:r>
            <a:r>
              <a:rPr lang="en-US" sz="2000" dirty="0" smtClean="0">
                <a:solidFill>
                  <a:prstClr val="black"/>
                </a:solidFill>
                <a:latin typeface="Arial"/>
              </a:rPr>
              <a:t>of drugs</a:t>
            </a:r>
            <a:r>
              <a:rPr lang="en-US" sz="2000" dirty="0">
                <a:solidFill>
                  <a:prstClr val="black"/>
                </a:solidFill>
                <a:latin typeface="Arial"/>
              </a:rPr>
              <a:t>. In other words, studying the effect of body on drug</a:t>
            </a:r>
            <a:r>
              <a:rPr lang="en-US" sz="2000" dirty="0" smtClean="0">
                <a:solidFill>
                  <a:prstClr val="black"/>
                </a:solidFill>
                <a:latin typeface="Arial"/>
              </a:rPr>
              <a:t>,</a:t>
            </a:r>
          </a:p>
          <a:p>
            <a:pPr marL="0" lvl="0" indent="0" algn="just" defTabSz="914400">
              <a:spcBef>
                <a:spcPts val="600"/>
              </a:spcBef>
              <a:buClr>
                <a:srgbClr val="B13F9A"/>
              </a:buClr>
              <a:buSzPct val="73000"/>
              <a:buNone/>
            </a:pPr>
            <a:r>
              <a:rPr lang="en-US" sz="2000" dirty="0" smtClean="0">
                <a:solidFill>
                  <a:prstClr val="black"/>
                </a:solidFill>
                <a:latin typeface="Arial"/>
              </a:rPr>
              <a:t> </a:t>
            </a:r>
            <a:r>
              <a:rPr lang="en-US" sz="2000" dirty="0">
                <a:solidFill>
                  <a:prstClr val="black"/>
                </a:solidFill>
                <a:latin typeface="Arial"/>
              </a:rPr>
              <a:t>including four major processes:</a:t>
            </a:r>
            <a:endParaRPr lang="en-US" sz="2000" dirty="0" smtClean="0">
              <a:solidFill>
                <a:schemeClr val="tx1"/>
              </a:solidFill>
              <a:latin typeface="Arial" pitchFamily="34" charset="0"/>
              <a:cs typeface="Arial" pitchFamily="34" charset="0"/>
            </a:endParaRPr>
          </a:p>
          <a:p>
            <a:r>
              <a:rPr lang="en-US" sz="2000" dirty="0" smtClean="0">
                <a:solidFill>
                  <a:schemeClr val="accent5"/>
                </a:solidFill>
                <a:latin typeface="Arial" pitchFamily="34" charset="0"/>
                <a:cs typeface="Arial" pitchFamily="34" charset="0"/>
              </a:rPr>
              <a:t>Absorption</a:t>
            </a:r>
            <a:r>
              <a:rPr lang="en-US" sz="1600" dirty="0" smtClean="0">
                <a:latin typeface="Arial" pitchFamily="34" charset="0"/>
                <a:cs typeface="Arial" pitchFamily="34" charset="0"/>
              </a:rPr>
              <a:t> </a:t>
            </a:r>
            <a:r>
              <a:rPr lang="en-US" sz="2000" dirty="0">
                <a:solidFill>
                  <a:schemeClr val="tx1"/>
                </a:solidFill>
                <a:latin typeface="Arial" pitchFamily="34" charset="0"/>
                <a:cs typeface="Arial" pitchFamily="34" charset="0"/>
              </a:rPr>
              <a:t>is transport of drug from site of administration into systemic </a:t>
            </a:r>
            <a:r>
              <a:rPr lang="en-US" sz="2000" dirty="0" smtClean="0">
                <a:solidFill>
                  <a:schemeClr val="tx1"/>
                </a:solidFill>
                <a:latin typeface="Arial" pitchFamily="34" charset="0"/>
                <a:cs typeface="Arial" pitchFamily="34" charset="0"/>
              </a:rPr>
              <a:t>circulation.</a:t>
            </a:r>
          </a:p>
          <a:p>
            <a:r>
              <a:rPr lang="en-US" sz="2000" dirty="0" smtClean="0">
                <a:solidFill>
                  <a:schemeClr val="accent5"/>
                </a:solidFill>
                <a:latin typeface="Arial" pitchFamily="34" charset="0"/>
                <a:cs typeface="Arial" pitchFamily="34" charset="0"/>
              </a:rPr>
              <a:t>Distribution</a:t>
            </a:r>
            <a:r>
              <a:rPr lang="en-US" sz="1600" dirty="0" smtClean="0">
                <a:latin typeface="Arial" pitchFamily="34" charset="0"/>
                <a:cs typeface="Arial" pitchFamily="34" charset="0"/>
              </a:rPr>
              <a:t> </a:t>
            </a:r>
            <a:r>
              <a:rPr lang="en-US" sz="2000" dirty="0" smtClean="0">
                <a:solidFill>
                  <a:schemeClr val="tx1"/>
                </a:solidFill>
                <a:latin typeface="Arial" pitchFamily="34" charset="0"/>
                <a:cs typeface="Arial" pitchFamily="34" charset="0"/>
              </a:rPr>
              <a:t>(movement </a:t>
            </a:r>
            <a:r>
              <a:rPr lang="en-US" sz="2000" dirty="0" smtClean="0">
                <a:solidFill>
                  <a:schemeClr val="tx1"/>
                </a:solidFill>
                <a:latin typeface="Arial" pitchFamily="34" charset="0"/>
                <a:cs typeface="Arial" pitchFamily="34" charset="0"/>
              </a:rPr>
              <a:t>of </a:t>
            </a:r>
            <a:r>
              <a:rPr lang="en-US" sz="2000" dirty="0">
                <a:solidFill>
                  <a:schemeClr val="tx1"/>
                </a:solidFill>
                <a:latin typeface="Arial" pitchFamily="34" charset="0"/>
                <a:cs typeface="Arial" pitchFamily="34" charset="0"/>
              </a:rPr>
              <a:t>the drug from blood stream to its site of action</a:t>
            </a:r>
            <a:r>
              <a:rPr lang="en-US" sz="2000" dirty="0" smtClean="0">
                <a:solidFill>
                  <a:schemeClr val="tx1"/>
                </a:solidFill>
                <a:latin typeface="Arial" pitchFamily="34" charset="0"/>
                <a:cs typeface="Arial" pitchFamily="34" charset="0"/>
              </a:rPr>
              <a:t>).</a:t>
            </a:r>
          </a:p>
          <a:p>
            <a:r>
              <a:rPr lang="en-US" sz="2000" dirty="0" smtClean="0">
                <a:solidFill>
                  <a:schemeClr val="accent5"/>
                </a:solidFill>
                <a:latin typeface="Arial" pitchFamily="34" charset="0"/>
                <a:cs typeface="Arial" pitchFamily="34" charset="0"/>
              </a:rPr>
              <a:t>Metabolism</a:t>
            </a:r>
            <a:r>
              <a:rPr lang="en-US" sz="1600" dirty="0" smtClean="0">
                <a:solidFill>
                  <a:schemeClr val="accent5"/>
                </a:solidFill>
                <a:latin typeface="Arial" pitchFamily="34" charset="0"/>
                <a:cs typeface="Arial" pitchFamily="34" charset="0"/>
              </a:rPr>
              <a:t> </a:t>
            </a:r>
            <a:r>
              <a:rPr lang="en-US" sz="2000" dirty="0">
                <a:solidFill>
                  <a:schemeClr val="tx1"/>
                </a:solidFill>
                <a:latin typeface="Arial" pitchFamily="34" charset="0"/>
                <a:cs typeface="Arial" pitchFamily="34" charset="0"/>
              </a:rPr>
              <a:t>(conversion of drug from its inactive form to its active form or vice versa, takes place in liver by microsomal enzymes system P450</a:t>
            </a:r>
            <a:r>
              <a:rPr lang="en-US" sz="2000" dirty="0" smtClean="0">
                <a:solidFill>
                  <a:schemeClr val="tx1"/>
                </a:solidFill>
                <a:latin typeface="Arial" pitchFamily="34" charset="0"/>
                <a:cs typeface="Arial" pitchFamily="34" charset="0"/>
              </a:rPr>
              <a:t>).</a:t>
            </a:r>
          </a:p>
          <a:p>
            <a:r>
              <a:rPr lang="en-US" sz="2000" dirty="0">
                <a:solidFill>
                  <a:schemeClr val="accent5"/>
                </a:solidFill>
                <a:latin typeface="Arial" pitchFamily="34" charset="0"/>
                <a:cs typeface="Arial" pitchFamily="34" charset="0"/>
              </a:rPr>
              <a:t>Excretion or </a:t>
            </a:r>
            <a:r>
              <a:rPr lang="en-US" sz="2000" dirty="0" smtClean="0">
                <a:solidFill>
                  <a:schemeClr val="accent5"/>
                </a:solidFill>
                <a:latin typeface="Arial" pitchFamily="34" charset="0"/>
                <a:cs typeface="Arial" pitchFamily="34" charset="0"/>
              </a:rPr>
              <a:t>Elimination</a:t>
            </a:r>
            <a:r>
              <a:rPr lang="en-US" sz="1600" dirty="0" smtClean="0">
                <a:solidFill>
                  <a:schemeClr val="accent5"/>
                </a:solidFill>
                <a:latin typeface="Arial" pitchFamily="34" charset="0"/>
                <a:cs typeface="Arial" pitchFamily="34" charset="0"/>
              </a:rPr>
              <a:t> </a:t>
            </a:r>
            <a:r>
              <a:rPr lang="en-US" sz="2000" dirty="0">
                <a:solidFill>
                  <a:schemeClr val="tx1"/>
                </a:solidFill>
                <a:latin typeface="Arial" pitchFamily="34" charset="0"/>
                <a:cs typeface="Arial" pitchFamily="34" charset="0"/>
              </a:rPr>
              <a:t>(removal of the drug and its metabolites from the body through kidneys, bile, lungs and skin).</a:t>
            </a:r>
            <a:endParaRPr lang="" sz="2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928692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General of pharmacology </a:t>
            </a:r>
            <a:endParaRPr lang="ar-IQ"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4999" y="1798042"/>
            <a:ext cx="6518593" cy="437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599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General of pharmacology </a:t>
            </a:r>
            <a:endParaRPr lang="ar-IQ"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905000"/>
            <a:ext cx="7315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978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438400" y="304800"/>
            <a:ext cx="8596668" cy="1320800"/>
          </a:xfrm>
        </p:spPr>
        <p:txBody>
          <a:bodyPr/>
          <a:lstStyle/>
          <a:p>
            <a:r>
              <a:rPr lang="en-US" dirty="0"/>
              <a:t>General of pharmacology </a:t>
            </a:r>
            <a:endParaRPr lang="ar-IQ" dirty="0"/>
          </a:p>
        </p:txBody>
      </p:sp>
      <p:sp>
        <p:nvSpPr>
          <p:cNvPr id="3" name="عنصر نائب للمحتوى 2"/>
          <p:cNvSpPr>
            <a:spLocks noGrp="1"/>
          </p:cNvSpPr>
          <p:nvPr>
            <p:ph idx="1"/>
          </p:nvPr>
        </p:nvSpPr>
        <p:spPr>
          <a:xfrm>
            <a:off x="1066800" y="1447800"/>
            <a:ext cx="8672868" cy="3499773"/>
          </a:xfrm>
        </p:spPr>
        <p:txBody>
          <a:bodyPr/>
          <a:lstStyle/>
          <a:p>
            <a:pPr algn="just"/>
            <a:r>
              <a:rPr lang="en-US" sz="2000" dirty="0" smtClean="0">
                <a:solidFill>
                  <a:schemeClr val="accent5"/>
                </a:solidFill>
              </a:rPr>
              <a:t>Pharmacodynamics: </a:t>
            </a:r>
            <a:r>
              <a:rPr lang="en-US" sz="2000" dirty="0">
                <a:solidFill>
                  <a:schemeClr val="tx1"/>
                </a:solidFill>
                <a:latin typeface="Arial" pitchFamily="34" charset="0"/>
                <a:cs typeface="Arial" pitchFamily="34" charset="0"/>
              </a:rPr>
              <a:t>I</a:t>
            </a:r>
            <a:r>
              <a:rPr lang="en-US" sz="2000" dirty="0" smtClean="0">
                <a:solidFill>
                  <a:schemeClr val="tx1"/>
                </a:solidFill>
                <a:latin typeface="Arial" pitchFamily="34" charset="0"/>
                <a:cs typeface="Arial" pitchFamily="34" charset="0"/>
              </a:rPr>
              <a:t>t deals with the study of biochemical and physiological effects of drugs and their mechanism of action. In other words, it means "What the drug does to the body".</a:t>
            </a:r>
          </a:p>
          <a:p>
            <a:pPr marL="0" indent="0" algn="just">
              <a:buNone/>
            </a:pPr>
            <a:endParaRPr lang="en-US" sz="1600" dirty="0" smtClean="0">
              <a:solidFill>
                <a:prstClr val="black"/>
              </a:solidFill>
              <a:latin typeface="Arial"/>
            </a:endParaRPr>
          </a:p>
          <a:p>
            <a:endParaRPr lang="ar-IQ" sz="1600" dirty="0">
              <a:solidFill>
                <a:schemeClr val="tx1"/>
              </a:solidFill>
              <a:latin typeface="Arial" pitchFamily="34" charset="0"/>
              <a:cs typeface="Arial"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590800"/>
            <a:ext cx="792479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4381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lvl="0" algn="just">
              <a:buClr>
                <a:srgbClr val="90C226"/>
              </a:buClr>
            </a:pPr>
            <a:r>
              <a:rPr lang="en-US" sz="2000" dirty="0" err="1">
                <a:solidFill>
                  <a:srgbClr val="C42F1A"/>
                </a:solidFill>
                <a:latin typeface="Arial" pitchFamily="34" charset="0"/>
                <a:cs typeface="Arial" pitchFamily="34" charset="0"/>
              </a:rPr>
              <a:t>Pharmacognosy</a:t>
            </a:r>
            <a:r>
              <a:rPr lang="en-US" sz="2000" dirty="0">
                <a:solidFill>
                  <a:srgbClr val="C42F1A"/>
                </a:solidFill>
                <a:latin typeface="Arial" pitchFamily="34" charset="0"/>
                <a:cs typeface="Arial" pitchFamily="34" charset="0"/>
              </a:rPr>
              <a:t>:  </a:t>
            </a:r>
            <a:r>
              <a:rPr lang="en-US" sz="2000" dirty="0">
                <a:solidFill>
                  <a:prstClr val="black"/>
                </a:solidFill>
                <a:latin typeface="Arial"/>
              </a:rPr>
              <a:t>It deals with the study of drugs derived from plant and animal sources (their sources, identification, constituents and detection of substituents or adulterants). </a:t>
            </a:r>
          </a:p>
          <a:p>
            <a:endParaRPr lang="ar-IQ"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351028"/>
            <a:ext cx="1752600"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349" y="3296057"/>
            <a:ext cx="166914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6133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533400"/>
            <a:ext cx="8596668" cy="1320800"/>
          </a:xfrm>
        </p:spPr>
        <p:txBody>
          <a:bodyPr/>
          <a:lstStyle/>
          <a:p>
            <a:r>
              <a:rPr lang="en-US" dirty="0"/>
              <a:t>General of pharmacology </a:t>
            </a:r>
            <a:endParaRPr lang="ar-IQ" dirty="0"/>
          </a:p>
        </p:txBody>
      </p:sp>
      <p:sp>
        <p:nvSpPr>
          <p:cNvPr id="3" name="عنصر نائب للمحتوى 2"/>
          <p:cNvSpPr>
            <a:spLocks noGrp="1"/>
          </p:cNvSpPr>
          <p:nvPr>
            <p:ph idx="1"/>
          </p:nvPr>
        </p:nvSpPr>
        <p:spPr>
          <a:xfrm>
            <a:off x="677334" y="1371601"/>
            <a:ext cx="8923866" cy="4669762"/>
          </a:xfrm>
        </p:spPr>
        <p:txBody>
          <a:bodyPr>
            <a:normAutofit/>
          </a:bodyPr>
          <a:lstStyle/>
          <a:p>
            <a:pPr algn="just"/>
            <a:r>
              <a:rPr lang="en-US" sz="2000" dirty="0" err="1">
                <a:solidFill>
                  <a:schemeClr val="accent5"/>
                </a:solidFill>
                <a:latin typeface="Arial" pitchFamily="34" charset="0"/>
                <a:cs typeface="Arial" pitchFamily="34" charset="0"/>
              </a:rPr>
              <a:t>Pharmacometrics</a:t>
            </a:r>
            <a:r>
              <a:rPr lang="en-US" sz="2800" dirty="0">
                <a:latin typeface="Arial" pitchFamily="34" charset="0"/>
                <a:cs typeface="Arial" pitchFamily="34" charset="0"/>
              </a:rPr>
              <a:t> </a:t>
            </a:r>
            <a:r>
              <a:rPr lang="en-US" sz="2000" dirty="0">
                <a:solidFill>
                  <a:schemeClr val="tx1"/>
                </a:solidFill>
                <a:latin typeface="Arial" pitchFamily="34" charset="0"/>
                <a:cs typeface="Arial" pitchFamily="34" charset="0"/>
              </a:rPr>
              <a:t>is a field of study of the methodology and application of models for disease and pharmacological measurement. It uses mathematical models of biology, pharmacology, disease, and physiology to describe and quantify interactions between </a:t>
            </a:r>
            <a:r>
              <a:rPr lang="en-US" sz="2000" dirty="0" err="1">
                <a:solidFill>
                  <a:schemeClr val="tx1"/>
                </a:solidFill>
                <a:latin typeface="Arial" pitchFamily="34" charset="0"/>
                <a:cs typeface="Arial" pitchFamily="34" charset="0"/>
              </a:rPr>
              <a:t>xenobiotics</a:t>
            </a:r>
            <a:r>
              <a:rPr lang="en-US" sz="2000" dirty="0">
                <a:solidFill>
                  <a:schemeClr val="tx1"/>
                </a:solidFill>
                <a:latin typeface="Arial" pitchFamily="34" charset="0"/>
                <a:cs typeface="Arial" pitchFamily="34" charset="0"/>
              </a:rPr>
              <a:t> and patients (human and non-human), including beneficial effects and adverse </a:t>
            </a:r>
            <a:r>
              <a:rPr lang="en-US" sz="2000" dirty="0" smtClean="0">
                <a:solidFill>
                  <a:schemeClr val="tx1"/>
                </a:solidFill>
                <a:latin typeface="Arial" pitchFamily="34" charset="0"/>
                <a:cs typeface="Arial" pitchFamily="34" charset="0"/>
              </a:rPr>
              <a:t>effects.</a:t>
            </a:r>
          </a:p>
          <a:p>
            <a:pPr algn="just"/>
            <a:endParaRPr lang="en-US" sz="1600" dirty="0">
              <a:solidFill>
                <a:schemeClr val="tx1"/>
              </a:solidFill>
              <a:latin typeface="Arial" pitchFamily="34" charset="0"/>
              <a:cs typeface="Arial" pitchFamily="34" charset="0"/>
            </a:endParaRPr>
          </a:p>
          <a:p>
            <a:pPr algn="just"/>
            <a:endParaRPr lang="en-US" sz="1600" dirty="0" smtClean="0">
              <a:solidFill>
                <a:schemeClr val="tx1"/>
              </a:solidFill>
              <a:latin typeface="Arial" pitchFamily="34" charset="0"/>
              <a:cs typeface="Arial" pitchFamily="34" charset="0"/>
            </a:endParaRPr>
          </a:p>
          <a:p>
            <a:pPr algn="just"/>
            <a:r>
              <a:rPr lang="en-US" sz="2000" dirty="0" smtClean="0">
                <a:solidFill>
                  <a:schemeClr val="accent5"/>
                </a:solidFill>
                <a:latin typeface="Arial" pitchFamily="34" charset="0"/>
                <a:cs typeface="Arial" pitchFamily="34" charset="0"/>
              </a:rPr>
              <a:t>Pharmacy</a:t>
            </a:r>
            <a:r>
              <a:rPr lang="en-US" sz="3200" dirty="0" smtClean="0">
                <a:solidFill>
                  <a:schemeClr val="tx1"/>
                </a:solidFill>
                <a:latin typeface="Arial" pitchFamily="34" charset="0"/>
                <a:cs typeface="Arial" pitchFamily="34" charset="0"/>
              </a:rPr>
              <a:t> </a:t>
            </a:r>
            <a:r>
              <a:rPr lang="en-US" sz="2000" dirty="0">
                <a:solidFill>
                  <a:schemeClr val="tx1"/>
                </a:solidFill>
                <a:latin typeface="Arial" pitchFamily="34" charset="0"/>
                <a:cs typeface="Arial" pitchFamily="34" charset="0"/>
              </a:rPr>
              <a:t>is the study and practice of finding, making, preparing, administering, reviewing, and monitoring of medicines with the goal of ensuring their safe, efficient, and affordable usage. </a:t>
            </a:r>
            <a:r>
              <a:rPr lang="en-US" sz="2000" dirty="0" smtClean="0">
                <a:solidFill>
                  <a:schemeClr val="tx1"/>
                </a:solidFill>
                <a:latin typeface="Arial" pitchFamily="34" charset="0"/>
                <a:cs typeface="Arial" pitchFamily="34" charset="0"/>
              </a:rPr>
              <a:t> </a:t>
            </a:r>
            <a:endParaRPr lang="ar-IQ" sz="2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744572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756</Words>
  <Application>Microsoft Office PowerPoint</Application>
  <PresentationFormat>مخصص</PresentationFormat>
  <Paragraphs>55</Paragraphs>
  <Slides>15</Slides>
  <Notes>1</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Facet</vt:lpstr>
      <vt:lpstr>Pharmacology </vt:lpstr>
      <vt:lpstr>General of pharmacology </vt:lpstr>
      <vt:lpstr>General of pharmacology </vt:lpstr>
      <vt:lpstr>General of pharmacology </vt:lpstr>
      <vt:lpstr>General of pharmacology </vt:lpstr>
      <vt:lpstr>General of pharmacology </vt:lpstr>
      <vt:lpstr>General of pharmacology </vt:lpstr>
      <vt:lpstr>عرض تقديمي في PowerPoint</vt:lpstr>
      <vt:lpstr>General of pharmacology </vt:lpstr>
      <vt:lpstr>General of pharmacology </vt:lpstr>
      <vt:lpstr>General of pharmacology </vt:lpstr>
      <vt:lpstr>General of pharmacology </vt:lpstr>
      <vt:lpstr>General of pharmacology </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METHAMPHETAMINE</dc:title>
  <dc:creator>Abd Abd</dc:creator>
  <cp:lastModifiedBy>DR.Ahmed Saker 2O14</cp:lastModifiedBy>
  <cp:revision>38</cp:revision>
  <dcterms:created xsi:type="dcterms:W3CDTF">2022-12-27T16:04:38Z</dcterms:created>
  <dcterms:modified xsi:type="dcterms:W3CDTF">2023-03-15T22:33:19Z</dcterms:modified>
</cp:coreProperties>
</file>