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9" r:id="rId5"/>
    <p:sldId id="280" r:id="rId6"/>
    <p:sldId id="281" r:id="rId7"/>
    <p:sldId id="278" r:id="rId8"/>
    <p:sldId id="283" r:id="rId9"/>
    <p:sldId id="285" r:id="rId10"/>
    <p:sldId id="287" r:id="rId11"/>
    <p:sldId id="288" r:id="rId12"/>
    <p:sldId id="289" r:id="rId13"/>
    <p:sldId id="290" r:id="rId14"/>
    <p:sldId id="291" r:id="rId15"/>
    <p:sldId id="292" r:id="rId16"/>
    <p:sldId id="293" r:id="rId17"/>
    <p:sldId id="294" r:id="rId18"/>
    <p:sldId id="270" r:id="rId19"/>
    <p:sldId id="295" r:id="rId20"/>
    <p:sldId id="271" r:id="rId21"/>
    <p:sldId id="296" r:id="rId22"/>
    <p:sldId id="272" r:id="rId23"/>
    <p:sldId id="273" r:id="rId24"/>
    <p:sldId id="268" r:id="rId25"/>
    <p:sldId id="274" r:id="rId26"/>
    <p:sldId id="276" r:id="rId27"/>
    <p:sldId id="297"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88099" autoAdjust="0"/>
  </p:normalViewPr>
  <p:slideViewPr>
    <p:cSldViewPr>
      <p:cViewPr>
        <p:scale>
          <a:sx n="100" d="100"/>
          <a:sy n="100" d="100"/>
        </p:scale>
        <p:origin x="1320" y="6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4A4A1-E1AC-29F1-59B8-4543DAA3B2A3}"/>
              </a:ext>
            </a:extLst>
          </p:cNvPr>
          <p:cNvSpPr>
            <a:spLocks noGrp="1"/>
          </p:cNvSpPr>
          <p:nvPr>
            <p:ph type="ctrTitle"/>
          </p:nvPr>
        </p:nvSpPr>
        <p:spPr/>
        <p:txBody>
          <a:bodyPr/>
          <a:lstStyle/>
          <a:p>
            <a:pPr algn="ctr"/>
            <a:r>
              <a:rPr lang="en-US" dirty="0" smtClean="0"/>
              <a:t>D</a:t>
            </a:r>
            <a:r>
              <a:rPr lang="" dirty="0" smtClean="0"/>
              <a:t>rug form  </a:t>
            </a:r>
            <a:endParaRPr lang="" dirty="0"/>
          </a:p>
        </p:txBody>
      </p:sp>
      <p:sp>
        <p:nvSpPr>
          <p:cNvPr id="3" name="Subtitle 2">
            <a:extLst>
              <a:ext uri="{FF2B5EF4-FFF2-40B4-BE49-F238E27FC236}">
                <a16:creationId xmlns:a16="http://schemas.microsoft.com/office/drawing/2014/main" xmlns="" id="{C99CCBA6-07E4-1066-B4AF-B66CAE710456}"/>
              </a:ext>
            </a:extLst>
          </p:cNvPr>
          <p:cNvSpPr>
            <a:spLocks noGrp="1"/>
          </p:cNvSpPr>
          <p:nvPr>
            <p:ph type="subTitle" idx="1"/>
          </p:nvPr>
        </p:nvSpPr>
        <p:spPr/>
        <p:txBody>
          <a:bodyPr>
            <a:normAutofit/>
          </a:bodyPr>
          <a:lstStyle/>
          <a:p>
            <a:pPr algn="ctr"/>
            <a:r>
              <a:rPr lang="" sz="2400" b="1" dirty="0" smtClean="0">
                <a:solidFill>
                  <a:schemeClr val="bg2">
                    <a:lumMod val="10000"/>
                  </a:schemeClr>
                </a:solidFill>
              </a:rPr>
              <a:t>MSc.Sarmad.Mohammed </a:t>
            </a:r>
            <a:endParaRPr lang="" sz="2400" b="1" dirty="0">
              <a:solidFill>
                <a:schemeClr val="bg2">
                  <a:lumMod val="1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2712"/>
            <a:ext cx="5715000"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358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Oral Dosage Forms</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000000"/>
                </a:solidFill>
                <a:latin typeface="Arial"/>
              </a:rPr>
              <a:t>Topical dosage forms are those dosage forms that are administered or used on the topical areas (like- skin, mucus membrane).</a:t>
            </a:r>
          </a:p>
          <a:p>
            <a:r>
              <a:rPr lang="en-US" sz="2400" dirty="0">
                <a:solidFill>
                  <a:srgbClr val="000000"/>
                </a:solidFill>
                <a:latin typeface="Arial"/>
              </a:rPr>
              <a:t>Examples like emulsions, ointments, creams, gels, pastes, dusting powders, transdermal patches, liniments, lotion, </a:t>
            </a:r>
            <a:r>
              <a:rPr lang="en-US" sz="2400" dirty="0" err="1">
                <a:solidFill>
                  <a:srgbClr val="000000"/>
                </a:solidFill>
                <a:latin typeface="Arial"/>
              </a:rPr>
              <a:t>collodion</a:t>
            </a:r>
            <a:r>
              <a:rPr lang="en-US" sz="2400" dirty="0">
                <a:solidFill>
                  <a:srgbClr val="000000"/>
                </a:solidFill>
                <a:latin typeface="Arial"/>
              </a:rPr>
              <a:t>, paints, pressurized dispensers (aerosol sprays), etc.</a:t>
            </a:r>
            <a:endParaRPr lang="ar-IQ" sz="2400" dirty="0">
              <a:solidFill>
                <a:srgbClr val="000000"/>
              </a:solidFill>
              <a:latin typeface="Arial"/>
            </a:endParaRPr>
          </a:p>
        </p:txBody>
      </p:sp>
    </p:spTree>
    <p:extLst>
      <p:ext uri="{BB962C8B-B14F-4D97-AF65-F5344CB8AC3E}">
        <p14:creationId xmlns:p14="http://schemas.microsoft.com/office/powerpoint/2010/main" val="4143177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Rectal Dosage Form</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000000"/>
                </a:solidFill>
                <a:latin typeface="Arial"/>
              </a:rPr>
              <a:t>Rectal dosage forms are those dosage forms that are administered through the rectum. Examples Like Suppository, Enema, etc</a:t>
            </a:r>
            <a:r>
              <a:rPr lang="en-US" sz="2400" dirty="0">
                <a:solidFill>
                  <a:srgbClr val="000000"/>
                </a:solidFill>
                <a:latin typeface="Arial"/>
              </a:rPr>
              <a:t>.</a:t>
            </a:r>
          </a:p>
          <a:p>
            <a:endParaRPr lang="ar-IQ" sz="2400" dirty="0">
              <a:solidFill>
                <a:srgbClr val="000000"/>
              </a:solidFill>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185" y="3249787"/>
            <a:ext cx="3076575" cy="230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7315200" y="5562600"/>
            <a:ext cx="1752600" cy="381000"/>
          </a:xfrm>
          <a:prstGeom prst="rect">
            <a:avLst/>
          </a:prstGeom>
          <a:noFill/>
        </p:spPr>
        <p:txBody>
          <a:bodyPr wrap="square" rtlCol="1">
            <a:spAutoFit/>
          </a:bodyPr>
          <a:lstStyle/>
          <a:p>
            <a:r>
              <a:rPr lang="en-US" dirty="0"/>
              <a:t>Suppository</a:t>
            </a:r>
            <a:endParaRPr lang="ar-IQ"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07" y="3550359"/>
            <a:ext cx="2531768" cy="222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311166" y="5758934"/>
            <a:ext cx="1251531" cy="369332"/>
          </a:xfrm>
          <a:prstGeom prst="rect">
            <a:avLst/>
          </a:prstGeom>
          <a:noFill/>
        </p:spPr>
        <p:txBody>
          <a:bodyPr wrap="square" rtlCol="1">
            <a:spAutoFit/>
          </a:bodyPr>
          <a:lstStyle/>
          <a:p>
            <a:r>
              <a:rPr lang="en-US" dirty="0"/>
              <a:t>Enema</a:t>
            </a:r>
            <a:endParaRPr lang="ar-IQ" dirty="0"/>
          </a:p>
        </p:txBody>
      </p:sp>
    </p:spTree>
    <p:extLst>
      <p:ext uri="{BB962C8B-B14F-4D97-AF65-F5344CB8AC3E}">
        <p14:creationId xmlns:p14="http://schemas.microsoft.com/office/powerpoint/2010/main" val="3853781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Parenteral Dosage Form</a:t>
            </a:r>
            <a:endParaRPr lang="ar-IQ" dirty="0"/>
          </a:p>
        </p:txBody>
      </p:sp>
      <p:sp>
        <p:nvSpPr>
          <p:cNvPr id="3" name="عنصر نائب للمحتوى 2"/>
          <p:cNvSpPr>
            <a:spLocks noGrp="1"/>
          </p:cNvSpPr>
          <p:nvPr>
            <p:ph idx="1"/>
          </p:nvPr>
        </p:nvSpPr>
        <p:spPr/>
        <p:txBody>
          <a:bodyPr/>
          <a:lstStyle/>
          <a:p>
            <a:r>
              <a:rPr lang="en-US" sz="2400" dirty="0">
                <a:solidFill>
                  <a:srgbClr val="000000"/>
                </a:solidFill>
                <a:latin typeface="Arial"/>
              </a:rPr>
              <a:t>Parenteral dosage forms are those dosage forms that are administered through the vein, muscle, arteries, subcutaneous, etc.</a:t>
            </a:r>
          </a:p>
          <a:p>
            <a:r>
              <a:rPr lang="en-US" sz="2400" dirty="0">
                <a:solidFill>
                  <a:srgbClr val="000000"/>
                </a:solidFill>
                <a:latin typeface="Arial"/>
              </a:rPr>
              <a:t>Examples like intramuscular injection, intravenous injection, </a:t>
            </a:r>
            <a:r>
              <a:rPr lang="en-US" sz="2400" dirty="0" err="1">
                <a:solidFill>
                  <a:srgbClr val="000000"/>
                </a:solidFill>
                <a:latin typeface="Arial"/>
              </a:rPr>
              <a:t>intraarterial</a:t>
            </a:r>
            <a:r>
              <a:rPr lang="en-US" sz="2400" dirty="0">
                <a:solidFill>
                  <a:srgbClr val="000000"/>
                </a:solidFill>
                <a:latin typeface="Arial"/>
              </a:rPr>
              <a:t> injection, subcutaneous </a:t>
            </a:r>
            <a:r>
              <a:rPr lang="en-US" sz="2400" dirty="0" smtClean="0">
                <a:solidFill>
                  <a:srgbClr val="000000"/>
                </a:solidFill>
                <a:latin typeface="Arial"/>
              </a:rPr>
              <a:t>injection</a:t>
            </a:r>
            <a:r>
              <a:rPr lang="en-US" dirty="0"/>
              <a:t>.</a:t>
            </a:r>
            <a:endParaRPr lang="ar-IQ" dirty="0"/>
          </a:p>
        </p:txBody>
      </p:sp>
    </p:spTree>
    <p:extLst>
      <p:ext uri="{BB962C8B-B14F-4D97-AF65-F5344CB8AC3E}">
        <p14:creationId xmlns:p14="http://schemas.microsoft.com/office/powerpoint/2010/main" val="4153676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Vaginal Dosage Form</a:t>
            </a:r>
            <a:endParaRPr lang="ar-IQ" dirty="0"/>
          </a:p>
        </p:txBody>
      </p:sp>
      <p:sp>
        <p:nvSpPr>
          <p:cNvPr id="3" name="عنصر نائب للمحتوى 2"/>
          <p:cNvSpPr>
            <a:spLocks noGrp="1"/>
          </p:cNvSpPr>
          <p:nvPr>
            <p:ph idx="1"/>
          </p:nvPr>
        </p:nvSpPr>
        <p:spPr/>
        <p:txBody>
          <a:bodyPr/>
          <a:lstStyle/>
          <a:p>
            <a:r>
              <a:rPr lang="en-US" sz="2400" dirty="0">
                <a:solidFill>
                  <a:srgbClr val="000000"/>
                </a:solidFill>
                <a:latin typeface="Arial"/>
              </a:rPr>
              <a:t>Vaginal dosage forms are those dosage forms that are administered through the vagina. </a:t>
            </a:r>
            <a:r>
              <a:rPr lang="en-US" sz="2400" dirty="0">
                <a:solidFill>
                  <a:srgbClr val="000000"/>
                </a:solidFill>
                <a:latin typeface="Arial"/>
              </a:rPr>
              <a:t>Examples </a:t>
            </a:r>
            <a:r>
              <a:rPr lang="en-US" sz="2400" dirty="0">
                <a:solidFill>
                  <a:srgbClr val="000000"/>
                </a:solidFill>
                <a:latin typeface="Arial"/>
              </a:rPr>
              <a:t>like </a:t>
            </a:r>
            <a:r>
              <a:rPr lang="en-US" sz="2400" dirty="0" err="1">
                <a:solidFill>
                  <a:srgbClr val="000000"/>
                </a:solidFill>
                <a:latin typeface="Arial"/>
              </a:rPr>
              <a:t>pessary</a:t>
            </a:r>
            <a:r>
              <a:rPr lang="en-US" sz="2400" dirty="0">
                <a:solidFill>
                  <a:srgbClr val="000000"/>
                </a:solidFill>
                <a:latin typeface="Arial"/>
              </a:rPr>
              <a:t>, vaginal ring, douche, intrauterine </a:t>
            </a:r>
            <a:r>
              <a:rPr lang="en-US" sz="2400" dirty="0">
                <a:solidFill>
                  <a:srgbClr val="000000"/>
                </a:solidFill>
                <a:latin typeface="Arial"/>
              </a:rPr>
              <a:t>device</a:t>
            </a:r>
          </a:p>
          <a:p>
            <a:pPr marL="0" indent="0">
              <a:buNone/>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76600"/>
            <a:ext cx="3619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5105400" y="5568434"/>
            <a:ext cx="2057400" cy="369332"/>
          </a:xfrm>
          <a:prstGeom prst="rect">
            <a:avLst/>
          </a:prstGeom>
          <a:noFill/>
        </p:spPr>
        <p:txBody>
          <a:bodyPr wrap="square" rtlCol="1">
            <a:spAutoFit/>
          </a:bodyPr>
          <a:lstStyle/>
          <a:p>
            <a:r>
              <a:rPr lang="en-US" dirty="0" smtClean="0"/>
              <a:t>Vaginal douche</a:t>
            </a:r>
            <a:endParaRPr lang="ar-IQ" dirty="0"/>
          </a:p>
        </p:txBody>
      </p:sp>
    </p:spTree>
    <p:extLst>
      <p:ext uri="{BB962C8B-B14F-4D97-AF65-F5344CB8AC3E}">
        <p14:creationId xmlns:p14="http://schemas.microsoft.com/office/powerpoint/2010/main" val="2616400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Inhaled Dosage Form</a:t>
            </a:r>
            <a:endParaRPr lang="ar-IQ" dirty="0"/>
          </a:p>
        </p:txBody>
      </p:sp>
      <p:sp>
        <p:nvSpPr>
          <p:cNvPr id="3" name="عنصر نائب للمحتوى 2"/>
          <p:cNvSpPr>
            <a:spLocks noGrp="1"/>
          </p:cNvSpPr>
          <p:nvPr>
            <p:ph idx="1"/>
          </p:nvPr>
        </p:nvSpPr>
        <p:spPr>
          <a:xfrm>
            <a:off x="685800" y="1604642"/>
            <a:ext cx="8596668" cy="3880773"/>
          </a:xfrm>
        </p:spPr>
        <p:txBody>
          <a:bodyPr>
            <a:normAutofit/>
          </a:bodyPr>
          <a:lstStyle/>
          <a:p>
            <a:r>
              <a:rPr lang="en-US" sz="2400" dirty="0">
                <a:solidFill>
                  <a:srgbClr val="000000"/>
                </a:solidFill>
                <a:latin typeface="Arial"/>
              </a:rPr>
              <a:t>Inhaled dosage forms are those dosage forms that are administered through the nose or mouth. Examples like an inhaler, powder for inhalation, nebulizer, solution for inhalation, </a:t>
            </a:r>
            <a:r>
              <a:rPr lang="en-US" sz="2400" dirty="0" err="1">
                <a:solidFill>
                  <a:srgbClr val="000000"/>
                </a:solidFill>
                <a:latin typeface="Arial"/>
              </a:rPr>
              <a:t>etc</a:t>
            </a:r>
            <a:endParaRPr lang="ar-IQ" sz="2400" dirty="0">
              <a:solidFill>
                <a:srgbClr val="000000"/>
              </a:solidFill>
              <a:latin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581400"/>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6962775" y="5495925"/>
            <a:ext cx="1828800" cy="369332"/>
          </a:xfrm>
          <a:prstGeom prst="rect">
            <a:avLst/>
          </a:prstGeom>
          <a:noFill/>
        </p:spPr>
        <p:txBody>
          <a:bodyPr wrap="square" rtlCol="1">
            <a:spAutoFit/>
          </a:bodyPr>
          <a:lstStyle/>
          <a:p>
            <a:r>
              <a:rPr lang="en-US" dirty="0"/>
              <a:t>inhaler</a:t>
            </a:r>
            <a:endParaRPr lang="ar-IQ"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56856"/>
            <a:ext cx="2709572"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600200" y="5854747"/>
            <a:ext cx="1295400" cy="369332"/>
          </a:xfrm>
          <a:prstGeom prst="rect">
            <a:avLst/>
          </a:prstGeom>
          <a:noFill/>
        </p:spPr>
        <p:txBody>
          <a:bodyPr wrap="square" rtlCol="1">
            <a:spAutoFit/>
          </a:bodyPr>
          <a:lstStyle/>
          <a:p>
            <a:r>
              <a:rPr lang="en-US" dirty="0"/>
              <a:t>nebulizer</a:t>
            </a:r>
            <a:endParaRPr lang="ar-IQ" dirty="0"/>
          </a:p>
        </p:txBody>
      </p:sp>
    </p:spTree>
    <p:extLst>
      <p:ext uri="{BB962C8B-B14F-4D97-AF65-F5344CB8AC3E}">
        <p14:creationId xmlns:p14="http://schemas.microsoft.com/office/powerpoint/2010/main" val="870717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Ophthalmic Dosage Form</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000000"/>
                </a:solidFill>
                <a:latin typeface="Arial"/>
              </a:rPr>
              <a:t>Ophthalmic dosage forms are those dosage forms that are administered through the eyes. Like eye drops, ophthalmic ointments, and gels.</a:t>
            </a:r>
            <a:endParaRPr lang="ar-IQ" sz="2400" dirty="0">
              <a:solidFill>
                <a:srgbClr val="000000"/>
              </a:solidFill>
              <a:latin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0520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0041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475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Otic</a:t>
            </a:r>
            <a:r>
              <a:rPr lang="en-US" dirty="0"/>
              <a:t> Dosage Form</a:t>
            </a:r>
            <a:endParaRPr lang="ar-IQ" dirty="0"/>
          </a:p>
        </p:txBody>
      </p:sp>
      <p:sp>
        <p:nvSpPr>
          <p:cNvPr id="3" name="عنصر نائب للمحتوى 2"/>
          <p:cNvSpPr>
            <a:spLocks noGrp="1"/>
          </p:cNvSpPr>
          <p:nvPr>
            <p:ph idx="1"/>
          </p:nvPr>
        </p:nvSpPr>
        <p:spPr/>
        <p:txBody>
          <a:bodyPr>
            <a:normAutofit/>
          </a:bodyPr>
          <a:lstStyle/>
          <a:p>
            <a:r>
              <a:rPr lang="en-US" sz="2400" dirty="0" err="1">
                <a:solidFill>
                  <a:srgbClr val="000000"/>
                </a:solidFill>
                <a:latin typeface="Arial"/>
              </a:rPr>
              <a:t>Otic</a:t>
            </a:r>
            <a:r>
              <a:rPr lang="en-US" sz="2400" dirty="0">
                <a:solidFill>
                  <a:srgbClr val="000000"/>
                </a:solidFill>
                <a:latin typeface="Arial"/>
              </a:rPr>
              <a:t> dosage forms are those dosage forms that are administered through the ears. Like ear drops</a:t>
            </a:r>
            <a:endParaRPr lang="ar-IQ" sz="2400" dirty="0">
              <a:solidFill>
                <a:srgbClr val="000000"/>
              </a:solidFill>
              <a:latin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352800"/>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555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762000"/>
            <a:ext cx="8596668" cy="1320800"/>
          </a:xfrm>
        </p:spPr>
        <p:txBody>
          <a:bodyPr/>
          <a:lstStyle/>
          <a:p>
            <a:r>
              <a:rPr lang="en-US" dirty="0"/>
              <a:t>Nasal Dosage Form</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000000"/>
                </a:solidFill>
                <a:latin typeface="Arial"/>
              </a:rPr>
              <a:t>These are those dosage forms that are applied on the nose trills. Examples like nasal drops and sprays.</a:t>
            </a:r>
            <a:endParaRPr lang="ar-IQ" sz="2400" dirty="0">
              <a:solidFill>
                <a:srgbClr val="000000"/>
              </a:solidFill>
              <a:latin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732786"/>
            <a:ext cx="2753868" cy="392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49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Pharmaceutical Applications of suspensions:</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000000"/>
                </a:solidFill>
                <a:latin typeface="Arial"/>
              </a:rPr>
              <a:t>Some drugs are insoluble or partially soluble, there is the application of suspension. Example- Prednisolone.</a:t>
            </a:r>
          </a:p>
          <a:p>
            <a:r>
              <a:rPr lang="en-US" sz="2400" dirty="0">
                <a:solidFill>
                  <a:srgbClr val="000000"/>
                </a:solidFill>
                <a:latin typeface="Arial"/>
              </a:rPr>
              <a:t>Some of the drugs are very bitter </a:t>
            </a:r>
            <a:r>
              <a:rPr lang="en-US" sz="2400" dirty="0" smtClean="0">
                <a:solidFill>
                  <a:srgbClr val="000000"/>
                </a:solidFill>
                <a:latin typeface="Arial"/>
              </a:rPr>
              <a:t>taste</a:t>
            </a:r>
            <a:r>
              <a:rPr lang="en-US" sz="2400" dirty="0">
                <a:solidFill>
                  <a:srgbClr val="000000"/>
                </a:solidFill>
                <a:latin typeface="Arial"/>
              </a:rPr>
              <a:t>. Suspension helps to mask the </a:t>
            </a:r>
            <a:r>
              <a:rPr lang="en-US" sz="2400" dirty="0" smtClean="0">
                <a:solidFill>
                  <a:srgbClr val="000000"/>
                </a:solidFill>
                <a:latin typeface="Arial"/>
              </a:rPr>
              <a:t>sweet </a:t>
            </a:r>
            <a:r>
              <a:rPr lang="en-US" sz="2400" dirty="0">
                <a:solidFill>
                  <a:srgbClr val="000000"/>
                </a:solidFill>
                <a:latin typeface="Arial"/>
              </a:rPr>
              <a:t>taste of the drug. </a:t>
            </a:r>
            <a:r>
              <a:rPr lang="en-US" sz="2400" dirty="0">
                <a:solidFill>
                  <a:srgbClr val="000000"/>
                </a:solidFill>
                <a:latin typeface="Arial"/>
              </a:rPr>
              <a:t>Example- Chloramphenicol </a:t>
            </a:r>
            <a:r>
              <a:rPr lang="en-US" sz="2400" dirty="0" err="1">
                <a:solidFill>
                  <a:srgbClr val="000000"/>
                </a:solidFill>
                <a:latin typeface="Arial"/>
              </a:rPr>
              <a:t>palmitate</a:t>
            </a:r>
            <a:r>
              <a:rPr lang="en-US" sz="2400" dirty="0">
                <a:solidFill>
                  <a:srgbClr val="000000"/>
                </a:solidFill>
                <a:latin typeface="Arial"/>
              </a:rPr>
              <a:t> suspension.</a:t>
            </a:r>
          </a:p>
          <a:p>
            <a:r>
              <a:rPr lang="en-US" sz="2400" dirty="0">
                <a:solidFill>
                  <a:srgbClr val="000000"/>
                </a:solidFill>
                <a:latin typeface="Arial"/>
              </a:rPr>
              <a:t>Suspension prevents degradation or improves the stability of the drug. Example- </a:t>
            </a:r>
            <a:r>
              <a:rPr lang="en-US" sz="2400" dirty="0" err="1">
                <a:solidFill>
                  <a:srgbClr val="000000"/>
                </a:solidFill>
                <a:latin typeface="Arial"/>
              </a:rPr>
              <a:t>Oxytetracycline</a:t>
            </a:r>
            <a:r>
              <a:rPr lang="en-US" sz="2400" dirty="0">
                <a:solidFill>
                  <a:srgbClr val="000000"/>
                </a:solidFill>
                <a:latin typeface="Arial"/>
              </a:rPr>
              <a:t> suspension</a:t>
            </a:r>
            <a:r>
              <a:rPr lang="en-US" sz="2400" dirty="0">
                <a:solidFill>
                  <a:srgbClr val="000000"/>
                </a:solidFill>
                <a:latin typeface="Arial"/>
              </a:rPr>
              <a:t>.</a:t>
            </a:r>
            <a:endParaRPr lang="en-US" sz="2400" dirty="0">
              <a:solidFill>
                <a:srgbClr val="000000"/>
              </a:solidFill>
              <a:latin typeface="Arial"/>
            </a:endParaRPr>
          </a:p>
        </p:txBody>
      </p:sp>
    </p:spTree>
    <p:extLst>
      <p:ext uri="{BB962C8B-B14F-4D97-AF65-F5344CB8AC3E}">
        <p14:creationId xmlns:p14="http://schemas.microsoft.com/office/powerpoint/2010/main" val="2684398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Pharmaceutical Applications of suspensions:</a:t>
            </a:r>
            <a:endParaRPr lang="ar-IQ" dirty="0"/>
          </a:p>
        </p:txBody>
      </p:sp>
      <p:sp>
        <p:nvSpPr>
          <p:cNvPr id="3" name="عنصر نائب للمحتوى 2"/>
          <p:cNvSpPr>
            <a:spLocks noGrp="1"/>
          </p:cNvSpPr>
          <p:nvPr>
            <p:ph idx="1"/>
          </p:nvPr>
        </p:nvSpPr>
        <p:spPr/>
        <p:txBody>
          <a:bodyPr/>
          <a:lstStyle/>
          <a:p>
            <a:r>
              <a:rPr lang="en-US" sz="2400" dirty="0">
                <a:solidFill>
                  <a:srgbClr val="000000"/>
                </a:solidFill>
                <a:latin typeface="Arial"/>
              </a:rPr>
              <a:t>Parenteral suspensions are also applicable in order to control the rate of drug absorption, Example- penicillin procaine.</a:t>
            </a:r>
          </a:p>
          <a:p>
            <a:r>
              <a:rPr lang="en-US" sz="2400" dirty="0">
                <a:solidFill>
                  <a:srgbClr val="000000"/>
                </a:solidFill>
                <a:latin typeface="Arial"/>
              </a:rPr>
              <a:t>In the cosmetic industry, there are huge applications of suspension. Example- Lotions contain insoluble solid particles to spread a thin coating of medicament on the skin. Like- calamine lotion, etc.</a:t>
            </a:r>
          </a:p>
          <a:p>
            <a:endParaRPr lang="ar-IQ" dirty="0"/>
          </a:p>
        </p:txBody>
      </p:sp>
    </p:spTree>
    <p:extLst>
      <p:ext uri="{BB962C8B-B14F-4D97-AF65-F5344CB8AC3E}">
        <p14:creationId xmlns:p14="http://schemas.microsoft.com/office/powerpoint/2010/main" val="355662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33107-B502-7969-CFDA-B38F9D31BB01}"/>
              </a:ext>
            </a:extLst>
          </p:cNvPr>
          <p:cNvSpPr>
            <a:spLocks noGrp="1"/>
          </p:cNvSpPr>
          <p:nvPr>
            <p:ph type="title"/>
          </p:nvPr>
        </p:nvSpPr>
        <p:spPr>
          <a:xfrm>
            <a:off x="677334" y="609600"/>
            <a:ext cx="8596668" cy="838200"/>
          </a:xfrm>
        </p:spPr>
        <p:txBody>
          <a:bodyPr/>
          <a:lstStyle/>
          <a:p>
            <a:r>
              <a:rPr lang="en-US" dirty="0"/>
              <a:t>Definition of Dosage form:</a:t>
            </a:r>
            <a:endParaRPr lang="" dirty="0"/>
          </a:p>
        </p:txBody>
      </p:sp>
      <p:sp>
        <p:nvSpPr>
          <p:cNvPr id="3" name="Content Placeholder 2">
            <a:extLst>
              <a:ext uri="{FF2B5EF4-FFF2-40B4-BE49-F238E27FC236}">
                <a16:creationId xmlns:a16="http://schemas.microsoft.com/office/drawing/2014/main" xmlns="" id="{AB962702-1A5A-084C-C80C-C0565220E0DF}"/>
              </a:ext>
            </a:extLst>
          </p:cNvPr>
          <p:cNvSpPr>
            <a:spLocks noGrp="1"/>
          </p:cNvSpPr>
          <p:nvPr>
            <p:ph idx="1"/>
          </p:nvPr>
        </p:nvSpPr>
        <p:spPr>
          <a:xfrm>
            <a:off x="677334" y="1618854"/>
            <a:ext cx="8738221" cy="3880773"/>
          </a:xfrm>
        </p:spPr>
        <p:txBody>
          <a:bodyPr anchor="t">
            <a:normAutofit/>
          </a:bodyPr>
          <a:lstStyle/>
          <a:p>
            <a:r>
              <a:rPr lang="en-US" sz="2400" dirty="0"/>
              <a:t>Dosage Form means the physical form or the vehicle by which drug molecules are delivered to sites of action within the body to get therapeutic value.</a:t>
            </a:r>
          </a:p>
          <a:p>
            <a:r>
              <a:rPr lang="en-US" sz="2400" dirty="0"/>
              <a:t>Example: Tablet is solid dosage form</a:t>
            </a:r>
            <a:endParaRPr lang="" sz="2400" dirty="0"/>
          </a:p>
        </p:txBody>
      </p:sp>
    </p:spTree>
    <p:extLst>
      <p:ext uri="{BB962C8B-B14F-4D97-AF65-F5344CB8AC3E}">
        <p14:creationId xmlns:p14="http://schemas.microsoft.com/office/powerpoint/2010/main" val="2634923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4800"/>
            <a:ext cx="8596668" cy="990600"/>
          </a:xfrm>
        </p:spPr>
        <p:txBody>
          <a:bodyPr/>
          <a:lstStyle/>
          <a:p>
            <a:r>
              <a:rPr lang="en-US" dirty="0"/>
              <a:t>Suspending agents:</a:t>
            </a:r>
            <a:endParaRPr lang="ar-IQ" dirty="0"/>
          </a:p>
        </p:txBody>
      </p:sp>
      <p:sp>
        <p:nvSpPr>
          <p:cNvPr id="3" name="عنصر نائب للمحتوى 2"/>
          <p:cNvSpPr>
            <a:spLocks noGrp="1"/>
          </p:cNvSpPr>
          <p:nvPr>
            <p:ph idx="1"/>
          </p:nvPr>
        </p:nvSpPr>
        <p:spPr>
          <a:xfrm>
            <a:off x="609600" y="1260013"/>
            <a:ext cx="8596668" cy="4683587"/>
          </a:xfrm>
        </p:spPr>
        <p:txBody>
          <a:bodyPr>
            <a:normAutofit/>
          </a:bodyPr>
          <a:lstStyle/>
          <a:p>
            <a:r>
              <a:rPr lang="en-US" sz="2400" dirty="0">
                <a:solidFill>
                  <a:srgbClr val="000000"/>
                </a:solidFill>
                <a:latin typeface="Arial"/>
              </a:rPr>
              <a:t>Suspending agents are those substances, which help active pharmaceutical ingredients to stay suspended into the suspension</a:t>
            </a:r>
            <a:r>
              <a:rPr lang="en-US" sz="2400" dirty="0">
                <a:solidFill>
                  <a:srgbClr val="000000"/>
                </a:solidFill>
                <a:latin typeface="Arial"/>
              </a:rPr>
              <a:t>.</a:t>
            </a:r>
          </a:p>
          <a:p>
            <a:r>
              <a:rPr lang="en-US" sz="2400" dirty="0">
                <a:solidFill>
                  <a:srgbClr val="000000"/>
                </a:solidFill>
                <a:latin typeface="Arial"/>
              </a:rPr>
              <a:t>Example: Methylcellulose, </a:t>
            </a:r>
            <a:r>
              <a:rPr lang="en-US" sz="2400" dirty="0" err="1">
                <a:solidFill>
                  <a:srgbClr val="000000"/>
                </a:solidFill>
                <a:latin typeface="Arial"/>
              </a:rPr>
              <a:t>Carboxy</a:t>
            </a:r>
            <a:r>
              <a:rPr lang="en-US" sz="2400" dirty="0">
                <a:solidFill>
                  <a:srgbClr val="000000"/>
                </a:solidFill>
                <a:latin typeface="Arial"/>
              </a:rPr>
              <a:t> methylcellulose </a:t>
            </a:r>
            <a:r>
              <a:rPr lang="en-US" sz="2400" dirty="0">
                <a:solidFill>
                  <a:srgbClr val="000000"/>
                </a:solidFill>
                <a:latin typeface="Arial"/>
              </a:rPr>
              <a:t>(CMC), </a:t>
            </a:r>
            <a:r>
              <a:rPr lang="en-US" sz="2400" dirty="0" err="1">
                <a:solidFill>
                  <a:srgbClr val="000000"/>
                </a:solidFill>
                <a:latin typeface="Arial"/>
              </a:rPr>
              <a:t>Hydroxy</a:t>
            </a:r>
            <a:r>
              <a:rPr lang="en-US" sz="2400" dirty="0">
                <a:solidFill>
                  <a:srgbClr val="000000"/>
                </a:solidFill>
                <a:latin typeface="Arial"/>
              </a:rPr>
              <a:t> propyl methylcellulose </a:t>
            </a:r>
            <a:r>
              <a:rPr lang="en-US" sz="2400" dirty="0">
                <a:solidFill>
                  <a:srgbClr val="000000"/>
                </a:solidFill>
                <a:latin typeface="Arial"/>
              </a:rPr>
              <a:t>(</a:t>
            </a:r>
            <a:r>
              <a:rPr lang="en-US" sz="2400" dirty="0">
                <a:solidFill>
                  <a:srgbClr val="000000"/>
                </a:solidFill>
                <a:latin typeface="Arial"/>
              </a:rPr>
              <a:t>HPMC</a:t>
            </a:r>
            <a:r>
              <a:rPr lang="en-US" sz="2400" dirty="0">
                <a:solidFill>
                  <a:srgbClr val="000000"/>
                </a:solidFill>
                <a:latin typeface="Arial"/>
              </a:rPr>
              <a:t>), Sodium alginate, </a:t>
            </a:r>
            <a:r>
              <a:rPr lang="en-US" sz="2400" dirty="0" err="1">
                <a:solidFill>
                  <a:srgbClr val="000000"/>
                </a:solidFill>
                <a:latin typeface="Arial"/>
              </a:rPr>
              <a:t>etc</a:t>
            </a:r>
            <a:endParaRPr lang="ar-IQ" sz="2400" dirty="0">
              <a:solidFill>
                <a:srgbClr val="000000"/>
              </a:solidFill>
              <a:latin typeface="Arial"/>
            </a:endParaRPr>
          </a:p>
        </p:txBody>
      </p:sp>
    </p:spTree>
    <p:extLst>
      <p:ext uri="{BB962C8B-B14F-4D97-AF65-F5344CB8AC3E}">
        <p14:creationId xmlns:p14="http://schemas.microsoft.com/office/powerpoint/2010/main" val="2889064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4800"/>
            <a:ext cx="8596668" cy="990600"/>
          </a:xfrm>
        </p:spPr>
        <p:txBody>
          <a:bodyPr/>
          <a:lstStyle/>
          <a:p>
            <a:r>
              <a:rPr lang="en-US" dirty="0"/>
              <a:t>Suspending agents:</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867694"/>
            <a:ext cx="8596313"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092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Classification of Suspensions:</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FF0000"/>
                </a:solidFill>
                <a:latin typeface="Arial"/>
              </a:rPr>
              <a:t>1. Classification of suspension depending on the route of administration</a:t>
            </a:r>
            <a:r>
              <a:rPr lang="en-US" sz="2400" dirty="0">
                <a:solidFill>
                  <a:srgbClr val="000000"/>
                </a:solidFill>
                <a:latin typeface="Arial"/>
              </a:rPr>
              <a:t>:</a:t>
            </a:r>
          </a:p>
          <a:p>
            <a:r>
              <a:rPr lang="en-US" sz="2400" dirty="0">
                <a:solidFill>
                  <a:srgbClr val="000000"/>
                </a:solidFill>
                <a:latin typeface="Arial"/>
              </a:rPr>
              <a:t>Oral suspension: Those suspensions which administered through the oral route. Example: </a:t>
            </a:r>
            <a:r>
              <a:rPr lang="en-US" sz="2400" dirty="0" err="1">
                <a:solidFill>
                  <a:srgbClr val="000000"/>
                </a:solidFill>
                <a:latin typeface="Arial"/>
              </a:rPr>
              <a:t>Paracetamol</a:t>
            </a:r>
            <a:r>
              <a:rPr lang="en-US" sz="2400" dirty="0">
                <a:solidFill>
                  <a:srgbClr val="000000"/>
                </a:solidFill>
                <a:latin typeface="Arial"/>
              </a:rPr>
              <a:t> </a:t>
            </a:r>
            <a:r>
              <a:rPr lang="en-US" sz="2400" dirty="0">
                <a:solidFill>
                  <a:srgbClr val="000000"/>
                </a:solidFill>
                <a:latin typeface="Arial"/>
              </a:rPr>
              <a:t>suspension</a:t>
            </a:r>
            <a:r>
              <a:rPr lang="en-US" sz="2400" dirty="0">
                <a:solidFill>
                  <a:srgbClr val="000000"/>
                </a:solidFill>
                <a:latin typeface="Arial"/>
              </a:rPr>
              <a:t>.</a:t>
            </a:r>
            <a:endParaRPr lang="en-US" sz="2400" dirty="0">
              <a:solidFill>
                <a:srgbClr val="000000"/>
              </a:solidFill>
              <a:latin typeface="Arial"/>
            </a:endParaRPr>
          </a:p>
          <a:p>
            <a:endParaRPr lang="en-US" dirty="0">
              <a:solidFill>
                <a:schemeClr val="tx1"/>
              </a:solidFill>
            </a:endParaRPr>
          </a:p>
          <a:p>
            <a:r>
              <a:rPr lang="en-US" sz="2400" dirty="0">
                <a:solidFill>
                  <a:srgbClr val="000000"/>
                </a:solidFill>
                <a:latin typeface="Arial"/>
              </a:rPr>
              <a:t>Parenteral suspension: Those suspensions administered through the intravenous and intramuscular routes. Example: Sodium </a:t>
            </a:r>
            <a:r>
              <a:rPr lang="en-US" sz="2400" dirty="0" err="1">
                <a:solidFill>
                  <a:srgbClr val="000000"/>
                </a:solidFill>
                <a:latin typeface="Arial"/>
              </a:rPr>
              <a:t>benzylpenicillin</a:t>
            </a:r>
            <a:r>
              <a:rPr lang="en-US" sz="2400" dirty="0">
                <a:solidFill>
                  <a:srgbClr val="000000"/>
                </a:solidFill>
                <a:latin typeface="Arial"/>
              </a:rPr>
              <a:t> suspension</a:t>
            </a:r>
            <a:r>
              <a:rPr lang="en-US" sz="2400" dirty="0">
                <a:solidFill>
                  <a:srgbClr val="000000"/>
                </a:solidFill>
                <a:latin typeface="Arial"/>
              </a:rPr>
              <a:t>.</a:t>
            </a:r>
            <a:endParaRPr lang="en-US" sz="2400" dirty="0">
              <a:solidFill>
                <a:srgbClr val="000000"/>
              </a:solidFill>
              <a:latin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399" y="2578274"/>
            <a:ext cx="1409617"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4755715"/>
            <a:ext cx="1487617" cy="190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70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Classification of Suspensions:</a:t>
            </a:r>
            <a:endParaRPr lang="ar-IQ" dirty="0"/>
          </a:p>
        </p:txBody>
      </p:sp>
      <p:sp>
        <p:nvSpPr>
          <p:cNvPr id="3" name="عنصر نائب للمحتوى 2"/>
          <p:cNvSpPr>
            <a:spLocks noGrp="1"/>
          </p:cNvSpPr>
          <p:nvPr>
            <p:ph idx="1"/>
          </p:nvPr>
        </p:nvSpPr>
        <p:spPr/>
        <p:txBody>
          <a:bodyPr/>
          <a:lstStyle/>
          <a:p>
            <a:r>
              <a:rPr lang="en-US" sz="2400" dirty="0">
                <a:solidFill>
                  <a:srgbClr val="000000"/>
                </a:solidFill>
                <a:latin typeface="Arial"/>
              </a:rPr>
              <a:t>Ophthalmic suspension: This type of suspension is used for the eyes. The particle size should very fine, non-irritant, sterile, and isotonic</a:t>
            </a:r>
            <a:r>
              <a:rPr lang="en-US" sz="2400" dirty="0">
                <a:solidFill>
                  <a:srgbClr val="000000"/>
                </a:solidFill>
                <a:latin typeface="Arial"/>
              </a:rPr>
              <a:t>.</a:t>
            </a:r>
          </a:p>
          <a:p>
            <a:endParaRPr lang="en-US" dirty="0"/>
          </a:p>
          <a:p>
            <a:endParaRPr lang="en-US" dirty="0" smtClean="0"/>
          </a:p>
          <a:p>
            <a:endParaRPr lang="en-US" sz="2400" dirty="0">
              <a:solidFill>
                <a:srgbClr val="000000"/>
              </a:solidFill>
              <a:latin typeface="Arial"/>
            </a:endParaRPr>
          </a:p>
          <a:p>
            <a:r>
              <a:rPr lang="en-US" sz="2400" dirty="0">
                <a:solidFill>
                  <a:srgbClr val="000000"/>
                </a:solidFill>
                <a:latin typeface="Arial"/>
              </a:rPr>
              <a:t>Topical suspension: Those suspensions for topical or external uses. Example: Calamine lotion</a:t>
            </a:r>
          </a:p>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1421" y="2590800"/>
            <a:ext cx="1101019" cy="14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641" y="4495800"/>
            <a:ext cx="1920875" cy="187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864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Advantages of a Suspension:</a:t>
            </a:r>
            <a:endParaRPr lang="ar-IQ" dirty="0"/>
          </a:p>
        </p:txBody>
      </p:sp>
      <p:sp>
        <p:nvSpPr>
          <p:cNvPr id="3" name="عنصر نائب للمحتوى 2"/>
          <p:cNvSpPr>
            <a:spLocks noGrp="1"/>
          </p:cNvSpPr>
          <p:nvPr>
            <p:ph idx="1"/>
          </p:nvPr>
        </p:nvSpPr>
        <p:spPr>
          <a:xfrm>
            <a:off x="677334" y="1600201"/>
            <a:ext cx="8596668" cy="4441162"/>
          </a:xfrm>
        </p:spPr>
        <p:txBody>
          <a:bodyPr>
            <a:noAutofit/>
          </a:bodyPr>
          <a:lstStyle/>
          <a:p>
            <a:r>
              <a:rPr lang="en-US" sz="2400" dirty="0">
                <a:solidFill>
                  <a:srgbClr val="000000"/>
                </a:solidFill>
                <a:latin typeface="Arial"/>
              </a:rPr>
              <a:t>A suspension is a dosage form that can improve the chemical stability of certain drugs. Like Procaine penicillin G.</a:t>
            </a:r>
          </a:p>
          <a:p>
            <a:r>
              <a:rPr lang="en-US" sz="2400" dirty="0">
                <a:solidFill>
                  <a:srgbClr val="000000"/>
                </a:solidFill>
                <a:latin typeface="Arial"/>
              </a:rPr>
              <a:t>Suspension can improve the taste of </a:t>
            </a:r>
            <a:r>
              <a:rPr lang="en-US" sz="2400" dirty="0" smtClean="0">
                <a:solidFill>
                  <a:srgbClr val="000000"/>
                </a:solidFill>
                <a:latin typeface="Arial"/>
              </a:rPr>
              <a:t>various bitter </a:t>
            </a:r>
            <a:r>
              <a:rPr lang="en-US" sz="2400" dirty="0">
                <a:solidFill>
                  <a:srgbClr val="000000"/>
                </a:solidFill>
                <a:latin typeface="Arial"/>
              </a:rPr>
              <a:t>tastes of the drug by masking them. </a:t>
            </a:r>
            <a:r>
              <a:rPr lang="en-US" sz="2400" dirty="0">
                <a:solidFill>
                  <a:srgbClr val="000000"/>
                </a:solidFill>
                <a:latin typeface="Arial"/>
              </a:rPr>
              <a:t>Example Chloramphenicol</a:t>
            </a:r>
          </a:p>
          <a:p>
            <a:r>
              <a:rPr lang="en-US" sz="2400" dirty="0">
                <a:solidFill>
                  <a:srgbClr val="000000"/>
                </a:solidFill>
                <a:latin typeface="Arial"/>
              </a:rPr>
              <a:t>The drug in suspension exhibits a higher rate of bioavailability than other dosage forms.</a:t>
            </a:r>
          </a:p>
          <a:p>
            <a:r>
              <a:rPr lang="en-US" sz="2400" dirty="0">
                <a:solidFill>
                  <a:srgbClr val="000000"/>
                </a:solidFill>
                <a:latin typeface="Arial"/>
              </a:rPr>
              <a:t>Duration and onset of action can be controlled. For example Protamine Zinc-Insulin suspension.</a:t>
            </a:r>
            <a:endParaRPr lang="ar-IQ" sz="2400" dirty="0">
              <a:solidFill>
                <a:srgbClr val="000000"/>
              </a:solidFill>
              <a:latin typeface="Arial"/>
            </a:endParaRPr>
          </a:p>
        </p:txBody>
      </p:sp>
    </p:spTree>
    <p:extLst>
      <p:ext uri="{BB962C8B-B14F-4D97-AF65-F5344CB8AC3E}">
        <p14:creationId xmlns:p14="http://schemas.microsoft.com/office/powerpoint/2010/main" val="3633075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Disadvantages of a Suspension:</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000000"/>
                </a:solidFill>
                <a:latin typeface="Arial"/>
              </a:rPr>
              <a:t>Sedimentation of the particle is one of the disadvantages of this dosage form.</a:t>
            </a:r>
          </a:p>
          <a:p>
            <a:r>
              <a:rPr lang="en-US" sz="2400" dirty="0">
                <a:solidFill>
                  <a:srgbClr val="000000"/>
                </a:solidFill>
                <a:latin typeface="Arial"/>
              </a:rPr>
              <a:t>The formulation is quite difficult than other dosage forms.</a:t>
            </a:r>
          </a:p>
          <a:p>
            <a:r>
              <a:rPr lang="en-US" sz="2400" dirty="0">
                <a:solidFill>
                  <a:srgbClr val="000000"/>
                </a:solidFill>
                <a:latin typeface="Arial"/>
              </a:rPr>
              <a:t>100% uniform and accurate dose are not possible.</a:t>
            </a:r>
            <a:endParaRPr lang="ar-IQ" sz="2400" dirty="0">
              <a:solidFill>
                <a:srgbClr val="000000"/>
              </a:solidFill>
              <a:latin typeface="Arial"/>
            </a:endParaRPr>
          </a:p>
        </p:txBody>
      </p:sp>
    </p:spTree>
    <p:extLst>
      <p:ext uri="{BB962C8B-B14F-4D97-AF65-F5344CB8AC3E}">
        <p14:creationId xmlns:p14="http://schemas.microsoft.com/office/powerpoint/2010/main" val="1715968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Additives or excipients used in the preparation of suspension:</a:t>
            </a:r>
            <a:endParaRPr lang="ar-IQ" dirty="0"/>
          </a:p>
        </p:txBody>
      </p:sp>
      <p:sp>
        <p:nvSpPr>
          <p:cNvPr id="3" name="عنصر نائب للمحتوى 2"/>
          <p:cNvSpPr>
            <a:spLocks noGrp="1"/>
          </p:cNvSpPr>
          <p:nvPr>
            <p:ph idx="1"/>
          </p:nvPr>
        </p:nvSpPr>
        <p:spPr>
          <a:xfrm>
            <a:off x="677334" y="1828800"/>
            <a:ext cx="8619066" cy="5029200"/>
          </a:xfrm>
        </p:spPr>
        <p:txBody>
          <a:bodyPr>
            <a:noAutofit/>
          </a:bodyPr>
          <a:lstStyle/>
          <a:p>
            <a:r>
              <a:rPr lang="en-US" sz="2400" dirty="0" smtClean="0">
                <a:solidFill>
                  <a:srgbClr val="000000"/>
                </a:solidFill>
                <a:latin typeface="Arial"/>
              </a:rPr>
              <a:t>Wetting </a:t>
            </a:r>
            <a:r>
              <a:rPr lang="en-US" sz="2400" dirty="0">
                <a:solidFill>
                  <a:srgbClr val="000000"/>
                </a:solidFill>
                <a:latin typeface="Arial"/>
              </a:rPr>
              <a:t>Agents: Hydrophilic materials are wetted by water but hydrophobic materials are not wetted by water, it's wetted by non-polar liquids.</a:t>
            </a:r>
          </a:p>
          <a:p>
            <a:r>
              <a:rPr lang="en-US" sz="2400" dirty="0">
                <a:solidFill>
                  <a:srgbClr val="000000"/>
                </a:solidFill>
                <a:latin typeface="Arial"/>
              </a:rPr>
              <a:t>Surfactants: Example- </a:t>
            </a:r>
            <a:r>
              <a:rPr lang="en-US" sz="2400" dirty="0" err="1">
                <a:solidFill>
                  <a:srgbClr val="000000"/>
                </a:solidFill>
                <a:latin typeface="Arial"/>
              </a:rPr>
              <a:t>Polysorbate</a:t>
            </a:r>
            <a:r>
              <a:rPr lang="en-US" sz="2400" dirty="0">
                <a:solidFill>
                  <a:srgbClr val="000000"/>
                </a:solidFill>
                <a:latin typeface="Arial"/>
              </a:rPr>
              <a:t> 80</a:t>
            </a:r>
          </a:p>
          <a:p>
            <a:r>
              <a:rPr lang="en-US" sz="2400" dirty="0">
                <a:solidFill>
                  <a:srgbClr val="000000"/>
                </a:solidFill>
                <a:latin typeface="Arial"/>
              </a:rPr>
              <a:t>Hydrophilic colloids: Example- acacia, </a:t>
            </a:r>
            <a:r>
              <a:rPr lang="en-US" sz="2400" dirty="0" err="1">
                <a:solidFill>
                  <a:srgbClr val="000000"/>
                </a:solidFill>
                <a:latin typeface="Arial"/>
              </a:rPr>
              <a:t>tragacanth</a:t>
            </a:r>
            <a:r>
              <a:rPr lang="en-US" sz="2400" dirty="0">
                <a:solidFill>
                  <a:srgbClr val="000000"/>
                </a:solidFill>
                <a:latin typeface="Arial"/>
              </a:rPr>
              <a:t>, alginates, guar gum.</a:t>
            </a:r>
          </a:p>
          <a:p>
            <a:r>
              <a:rPr lang="en-US" sz="2400" dirty="0">
                <a:solidFill>
                  <a:srgbClr val="000000"/>
                </a:solidFill>
                <a:latin typeface="Arial"/>
              </a:rPr>
              <a:t>Solvents: Example- alcohol, glycerin, polyethylene glycol, and polypropylene glycol.</a:t>
            </a:r>
          </a:p>
          <a:p>
            <a:r>
              <a:rPr lang="en-US" sz="2400" dirty="0">
                <a:solidFill>
                  <a:srgbClr val="000000"/>
                </a:solidFill>
                <a:latin typeface="Arial"/>
              </a:rPr>
              <a:t>Buffers: Example- buffers are salts of weak acids such as carbonates, citrates, </a:t>
            </a:r>
            <a:r>
              <a:rPr lang="en-US" sz="2400" dirty="0" err="1">
                <a:solidFill>
                  <a:srgbClr val="000000"/>
                </a:solidFill>
                <a:latin typeface="Arial"/>
              </a:rPr>
              <a:t>gluconates</a:t>
            </a:r>
            <a:r>
              <a:rPr lang="en-US" sz="2400" dirty="0">
                <a:solidFill>
                  <a:srgbClr val="000000"/>
                </a:solidFill>
                <a:latin typeface="Arial"/>
              </a:rPr>
              <a:t>, </a:t>
            </a:r>
            <a:r>
              <a:rPr lang="en-US" sz="2400" dirty="0" smtClean="0">
                <a:solidFill>
                  <a:srgbClr val="000000"/>
                </a:solidFill>
                <a:latin typeface="Arial"/>
              </a:rPr>
              <a:t>phosphate</a:t>
            </a:r>
            <a:endParaRPr lang="en-US" sz="2400" dirty="0">
              <a:solidFill>
                <a:srgbClr val="000000"/>
              </a:solidFill>
              <a:latin typeface="Arial"/>
            </a:endParaRPr>
          </a:p>
        </p:txBody>
      </p:sp>
    </p:spTree>
    <p:extLst>
      <p:ext uri="{BB962C8B-B14F-4D97-AF65-F5344CB8AC3E}">
        <p14:creationId xmlns:p14="http://schemas.microsoft.com/office/powerpoint/2010/main" val="403557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81000"/>
            <a:ext cx="8596668" cy="1320800"/>
          </a:xfrm>
        </p:spPr>
        <p:txBody>
          <a:bodyPr/>
          <a:lstStyle/>
          <a:p>
            <a:r>
              <a:rPr lang="en-US" dirty="0"/>
              <a:t>Additives or excipients used in the preparation of suspension:</a:t>
            </a:r>
            <a:endParaRPr lang="ar-IQ" dirty="0"/>
          </a:p>
        </p:txBody>
      </p:sp>
      <p:sp>
        <p:nvSpPr>
          <p:cNvPr id="3" name="عنصر نائب للمحتوى 2"/>
          <p:cNvSpPr>
            <a:spLocks noGrp="1"/>
          </p:cNvSpPr>
          <p:nvPr>
            <p:ph idx="1"/>
          </p:nvPr>
        </p:nvSpPr>
        <p:spPr>
          <a:xfrm>
            <a:off x="677334" y="1828800"/>
            <a:ext cx="8619066" cy="5029200"/>
          </a:xfrm>
        </p:spPr>
        <p:txBody>
          <a:bodyPr>
            <a:normAutofit fontScale="92500" lnSpcReduction="20000"/>
          </a:bodyPr>
          <a:lstStyle/>
          <a:p>
            <a:r>
              <a:rPr lang="en-US" sz="2400" dirty="0">
                <a:solidFill>
                  <a:srgbClr val="000000"/>
                </a:solidFill>
                <a:latin typeface="Arial"/>
              </a:rPr>
              <a:t>Coloring </a:t>
            </a:r>
            <a:r>
              <a:rPr lang="en-US" sz="2400" dirty="0">
                <a:solidFill>
                  <a:srgbClr val="000000"/>
                </a:solidFill>
                <a:latin typeface="Arial"/>
              </a:rPr>
              <a:t>Agents: </a:t>
            </a:r>
            <a:r>
              <a:rPr lang="en-US" sz="2400" dirty="0" err="1">
                <a:solidFill>
                  <a:srgbClr val="000000"/>
                </a:solidFill>
                <a:latin typeface="Arial"/>
              </a:rPr>
              <a:t>Colouring</a:t>
            </a:r>
            <a:r>
              <a:rPr lang="en-US" sz="2400" dirty="0">
                <a:solidFill>
                  <a:srgbClr val="000000"/>
                </a:solidFill>
                <a:latin typeface="Arial"/>
              </a:rPr>
              <a:t> agents are used in the suspension to improve the acceptance of consumers. Example- Brilliant blue, Indigo carmine(blue), </a:t>
            </a:r>
            <a:r>
              <a:rPr lang="en-US" sz="2400" dirty="0" err="1">
                <a:solidFill>
                  <a:srgbClr val="000000"/>
                </a:solidFill>
                <a:latin typeface="Arial"/>
              </a:rPr>
              <a:t>Tartrazine</a:t>
            </a:r>
            <a:r>
              <a:rPr lang="en-US" sz="2400" dirty="0">
                <a:solidFill>
                  <a:srgbClr val="000000"/>
                </a:solidFill>
                <a:latin typeface="Arial"/>
              </a:rPr>
              <a:t> (yellow), Titanium dioxide (white), Amaranth (red), </a:t>
            </a:r>
          </a:p>
          <a:p>
            <a:r>
              <a:rPr lang="en-US" sz="2400" dirty="0">
                <a:solidFill>
                  <a:srgbClr val="000000"/>
                </a:solidFill>
                <a:latin typeface="Arial"/>
              </a:rPr>
              <a:t>Sweetening Agents: Sweetening agents are used to overcoming the unpleasant taste of the formulation. Example- xylose, ribose, glucose, mannose.</a:t>
            </a:r>
          </a:p>
          <a:p>
            <a:r>
              <a:rPr lang="en-US" sz="2400" dirty="0">
                <a:solidFill>
                  <a:srgbClr val="000000"/>
                </a:solidFill>
                <a:latin typeface="Arial"/>
              </a:rPr>
              <a:t>Humectants: It absorbs moisture to prevent the degradation of active pharmaceutical ingredients by moisture. Example- Propylene glycol, glycerol.</a:t>
            </a:r>
          </a:p>
          <a:p>
            <a:r>
              <a:rPr lang="en-US" sz="2400" dirty="0">
                <a:solidFill>
                  <a:srgbClr val="000000"/>
                </a:solidFill>
                <a:latin typeface="Arial"/>
              </a:rPr>
              <a:t>Antioxidants: Example- ascorbic acid, </a:t>
            </a:r>
            <a:r>
              <a:rPr lang="en-US" sz="2400" dirty="0" err="1">
                <a:solidFill>
                  <a:srgbClr val="000000"/>
                </a:solidFill>
                <a:latin typeface="Arial"/>
              </a:rPr>
              <a:t>erythorbic</a:t>
            </a:r>
            <a:r>
              <a:rPr lang="en-US" sz="2400" dirty="0">
                <a:solidFill>
                  <a:srgbClr val="000000"/>
                </a:solidFill>
                <a:latin typeface="Arial"/>
              </a:rPr>
              <a:t> acid, glycerol, cytosine, </a:t>
            </a:r>
            <a:r>
              <a:rPr lang="en-US" sz="2400" dirty="0" err="1">
                <a:solidFill>
                  <a:srgbClr val="000000"/>
                </a:solidFill>
                <a:latin typeface="Arial"/>
              </a:rPr>
              <a:t>acetylcysteine</a:t>
            </a:r>
            <a:r>
              <a:rPr lang="en-US" sz="2400" dirty="0">
                <a:solidFill>
                  <a:srgbClr val="000000"/>
                </a:solidFill>
                <a:latin typeface="Arial"/>
              </a:rPr>
              <a:t>, </a:t>
            </a:r>
            <a:r>
              <a:rPr lang="en-US" sz="2400" dirty="0" err="1">
                <a:solidFill>
                  <a:srgbClr val="000000"/>
                </a:solidFill>
                <a:latin typeface="Arial"/>
              </a:rPr>
              <a:t>etc</a:t>
            </a:r>
            <a:endParaRPr lang="en-US" sz="2400" dirty="0">
              <a:solidFill>
                <a:srgbClr val="000000"/>
              </a:solidFill>
              <a:latin typeface="Arial"/>
            </a:endParaRPr>
          </a:p>
          <a:p>
            <a:r>
              <a:rPr lang="en-US" sz="2400" dirty="0">
                <a:solidFill>
                  <a:srgbClr val="000000"/>
                </a:solidFill>
                <a:latin typeface="Arial"/>
              </a:rPr>
              <a:t>Preservatives: Preservatives are those ingredients used for the preservation or for the protection of the formulation from the attack of microorganisms. Example- Propylene glycol, Benzoic acid. </a:t>
            </a:r>
          </a:p>
          <a:p>
            <a:endParaRPr lang="ar-IQ" dirty="0"/>
          </a:p>
        </p:txBody>
      </p:sp>
    </p:spTree>
    <p:extLst>
      <p:ext uri="{BB962C8B-B14F-4D97-AF65-F5344CB8AC3E}">
        <p14:creationId xmlns:p14="http://schemas.microsoft.com/office/powerpoint/2010/main" val="1559450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C836A0B-3727-018C-0EAC-8154C88C5328}"/>
              </a:ext>
            </a:extLst>
          </p:cNvPr>
          <p:cNvPicPr>
            <a:picLocks noGrp="1" noChangeAspect="1"/>
          </p:cNvPicPr>
          <p:nvPr>
            <p:ph idx="1"/>
          </p:nvPr>
        </p:nvPicPr>
        <p:blipFill>
          <a:blip r:embed="rId2"/>
          <a:stretch>
            <a:fillRect/>
          </a:stretch>
        </p:blipFill>
        <p:spPr>
          <a:xfrm>
            <a:off x="762000" y="1219200"/>
            <a:ext cx="7808768" cy="3976688"/>
          </a:xfrm>
        </p:spPr>
      </p:pic>
    </p:spTree>
    <p:extLst>
      <p:ext uri="{BB962C8B-B14F-4D97-AF65-F5344CB8AC3E}">
        <p14:creationId xmlns:p14="http://schemas.microsoft.com/office/powerpoint/2010/main" val="2458287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5226D-252E-7648-6ED2-76DDF4D4AD70}"/>
              </a:ext>
            </a:extLst>
          </p:cNvPr>
          <p:cNvSpPr>
            <a:spLocks noGrp="1"/>
          </p:cNvSpPr>
          <p:nvPr>
            <p:ph type="title"/>
          </p:nvPr>
        </p:nvSpPr>
        <p:spPr>
          <a:xfrm>
            <a:off x="677334" y="609600"/>
            <a:ext cx="8596668" cy="838200"/>
          </a:xfrm>
        </p:spPr>
        <p:txBody>
          <a:bodyPr/>
          <a:lstStyle/>
          <a:p>
            <a:r>
              <a:rPr lang="en-US" dirty="0"/>
              <a:t>Benefits of Dosage form:</a:t>
            </a:r>
            <a:endParaRPr lang="" dirty="0"/>
          </a:p>
        </p:txBody>
      </p:sp>
      <p:sp>
        <p:nvSpPr>
          <p:cNvPr id="3" name="Content Placeholder 2">
            <a:extLst>
              <a:ext uri="{FF2B5EF4-FFF2-40B4-BE49-F238E27FC236}">
                <a16:creationId xmlns:a16="http://schemas.microsoft.com/office/drawing/2014/main" xmlns="" id="{6F479C99-B888-DB46-8C7F-984A31B50EB3}"/>
              </a:ext>
            </a:extLst>
          </p:cNvPr>
          <p:cNvSpPr>
            <a:spLocks noGrp="1"/>
          </p:cNvSpPr>
          <p:nvPr>
            <p:ph idx="1"/>
          </p:nvPr>
        </p:nvSpPr>
        <p:spPr>
          <a:xfrm>
            <a:off x="685800" y="1371600"/>
            <a:ext cx="8596668" cy="5334000"/>
          </a:xfrm>
        </p:spPr>
        <p:txBody>
          <a:bodyPr>
            <a:noAutofit/>
          </a:bodyPr>
          <a:lstStyle/>
          <a:p>
            <a:pPr marL="0" indent="0">
              <a:buNone/>
            </a:pPr>
            <a:r>
              <a:rPr lang="en-US" sz="2400" dirty="0">
                <a:solidFill>
                  <a:srgbClr val="000000"/>
                </a:solidFill>
                <a:latin typeface="Arial"/>
              </a:rPr>
              <a:t>A pharmaceutical dosage form is an </a:t>
            </a:r>
            <a:r>
              <a:rPr lang="en-US" sz="2400" dirty="0" smtClean="0">
                <a:solidFill>
                  <a:srgbClr val="000000"/>
                </a:solidFill>
                <a:latin typeface="Arial"/>
              </a:rPr>
              <a:t>entity OR form of drug  </a:t>
            </a:r>
            <a:r>
              <a:rPr lang="en-US" sz="2400" dirty="0">
                <a:solidFill>
                  <a:srgbClr val="000000"/>
                </a:solidFill>
                <a:latin typeface="Arial"/>
              </a:rPr>
              <a:t>that is administered to patients so that they receive an effective dose of a drug. Some common examples are tablets, capsules, suppositories, injections, suspensions, and transdermal patches. Besides providing the mechanism for the safe and convenient delivery of accurate dosage, pharmaceutical dosage forms are needed for the following additional reasons</a:t>
            </a:r>
            <a:r>
              <a:rPr lang="en-US" sz="2400" dirty="0" smtClean="0">
                <a:solidFill>
                  <a:srgbClr val="000000"/>
                </a:solidFill>
                <a:latin typeface="Arial"/>
              </a:rPr>
              <a:t>:</a:t>
            </a:r>
          </a:p>
          <a:p>
            <a:r>
              <a:rPr lang="en-US" sz="2400" dirty="0"/>
              <a:t>Some drug substances have a bitter, salty, or unpleasant taste or odor in this case capsules, coated tablets, flavored syrup are used to mask up this </a:t>
            </a:r>
            <a:r>
              <a:rPr lang="en-US" sz="2400" dirty="0" smtClean="0"/>
              <a:t>taste.</a:t>
            </a:r>
          </a:p>
          <a:p>
            <a:r>
              <a:rPr lang="en-US" sz="2400" dirty="0"/>
              <a:t>Dosage forms play an important role to target the drug at the desired site of action</a:t>
            </a:r>
          </a:p>
          <a:p>
            <a:endParaRPr lang="" sz="2400" dirty="0">
              <a:solidFill>
                <a:srgbClr val="FF0000"/>
              </a:solidFill>
            </a:endParaRPr>
          </a:p>
        </p:txBody>
      </p:sp>
    </p:spTree>
    <p:extLst>
      <p:ext uri="{BB962C8B-B14F-4D97-AF65-F5344CB8AC3E}">
        <p14:creationId xmlns:p14="http://schemas.microsoft.com/office/powerpoint/2010/main" val="1928692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Benefits of Dosage form:</a:t>
            </a:r>
            <a:endParaRPr lang="ar-IQ" dirty="0"/>
          </a:p>
        </p:txBody>
      </p:sp>
      <p:sp>
        <p:nvSpPr>
          <p:cNvPr id="3" name="عنصر نائب للمحتوى 2"/>
          <p:cNvSpPr>
            <a:spLocks noGrp="1"/>
          </p:cNvSpPr>
          <p:nvPr>
            <p:ph idx="1"/>
          </p:nvPr>
        </p:nvSpPr>
        <p:spPr>
          <a:xfrm>
            <a:off x="685800" y="1752600"/>
            <a:ext cx="8596668" cy="4724400"/>
          </a:xfrm>
        </p:spPr>
        <p:txBody>
          <a:bodyPr>
            <a:noAutofit/>
          </a:bodyPr>
          <a:lstStyle/>
          <a:p>
            <a:pPr algn="justLow"/>
            <a:r>
              <a:rPr lang="en-US" sz="2400" b="1" dirty="0">
                <a:latin typeface="Times New Roman" pitchFamily="18" charset="0"/>
                <a:cs typeface="Times New Roman" pitchFamily="18" charset="0"/>
              </a:rPr>
              <a:t>To protect the drug substance from the destructive influence of atmospheric oxygen or humidity (coated tablets</a:t>
            </a:r>
            <a:r>
              <a:rPr lang="en-US" sz="2400" b="1" dirty="0" smtClean="0">
                <a:latin typeface="Times New Roman" pitchFamily="18" charset="0"/>
                <a:cs typeface="Times New Roman" pitchFamily="18" charset="0"/>
              </a:rPr>
              <a:t>).</a:t>
            </a:r>
          </a:p>
          <a:p>
            <a:pPr algn="justLow"/>
            <a:r>
              <a:rPr lang="en-US" sz="2400" b="1" dirty="0">
                <a:latin typeface="Times New Roman" pitchFamily="18" charset="0"/>
                <a:cs typeface="Times New Roman" pitchFamily="18" charset="0"/>
              </a:rPr>
              <a:t>To protect the drug substance from the destructive influence of gastric acid after oral administration (enteric-coated tablets).</a:t>
            </a:r>
          </a:p>
          <a:p>
            <a:pPr algn="justLow"/>
            <a:r>
              <a:rPr lang="en-US" sz="2400" b="1" dirty="0">
                <a:latin typeface="Times New Roman" pitchFamily="18" charset="0"/>
                <a:cs typeface="Times New Roman" pitchFamily="18" charset="0"/>
              </a:rPr>
              <a:t>To provide liquid preparations of substances that are either insoluble or unstable in the desired vehicle (suspensions</a:t>
            </a:r>
            <a:r>
              <a:rPr lang="en-US" sz="2400" b="1" dirty="0" smtClean="0">
                <a:latin typeface="Times New Roman" pitchFamily="18" charset="0"/>
                <a:cs typeface="Times New Roman" pitchFamily="18" charset="0"/>
              </a:rPr>
              <a:t>).</a:t>
            </a:r>
          </a:p>
          <a:p>
            <a:pPr algn="justLow"/>
            <a:r>
              <a:rPr lang="en-US" sz="2400" b="1" dirty="0">
                <a:latin typeface="Times New Roman" pitchFamily="18" charset="0"/>
                <a:cs typeface="Times New Roman" pitchFamily="18" charset="0"/>
              </a:rPr>
              <a:t>To provide rate-controlled drug action (various controlled-release tablets, capsules, and suspensions).</a:t>
            </a:r>
          </a:p>
          <a:p>
            <a:pPr algn="justLow"/>
            <a:r>
              <a:rPr lang="en-US" sz="2400" b="1" dirty="0">
                <a:latin typeface="Times New Roman" pitchFamily="18" charset="0"/>
                <a:cs typeface="Times New Roman" pitchFamily="18" charset="0"/>
              </a:rPr>
              <a:t>To provide site-specific and local drug delivery (e.g., rectal and vaginal suppositories)</a:t>
            </a:r>
            <a:endParaRPr lang="ar-IQ"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077427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8596668" cy="990600"/>
          </a:xfrm>
        </p:spPr>
        <p:txBody>
          <a:bodyPr/>
          <a:lstStyle/>
          <a:p>
            <a:r>
              <a:rPr lang="en-US" dirty="0"/>
              <a:t>Classification Dosage form:</a:t>
            </a:r>
            <a:endParaRPr lang="ar-IQ" dirty="0"/>
          </a:p>
        </p:txBody>
      </p:sp>
      <p:sp>
        <p:nvSpPr>
          <p:cNvPr id="3" name="عنصر نائب للمحتوى 2"/>
          <p:cNvSpPr>
            <a:spLocks noGrp="1"/>
          </p:cNvSpPr>
          <p:nvPr>
            <p:ph idx="1"/>
          </p:nvPr>
        </p:nvSpPr>
        <p:spPr>
          <a:xfrm>
            <a:off x="457200" y="990600"/>
            <a:ext cx="9906000" cy="5867400"/>
          </a:xfrm>
        </p:spPr>
        <p:txBody>
          <a:bodyPr>
            <a:noAutofit/>
          </a:bodyPr>
          <a:lstStyle/>
          <a:p>
            <a:r>
              <a:rPr lang="en-US" b="1" dirty="0">
                <a:latin typeface="Times New Roman" pitchFamily="18" charset="0"/>
                <a:cs typeface="Times New Roman" pitchFamily="18" charset="0"/>
              </a:rPr>
              <a:t>Basically, there are 4 types of dosage forms.</a:t>
            </a:r>
          </a:p>
          <a:p>
            <a:r>
              <a:rPr lang="en-US" b="1" dirty="0">
                <a:latin typeface="Times New Roman" pitchFamily="18" charset="0"/>
                <a:cs typeface="Times New Roman" pitchFamily="18" charset="0"/>
              </a:rPr>
              <a:t>Solid Dosage Form</a:t>
            </a:r>
          </a:p>
          <a:p>
            <a:r>
              <a:rPr lang="en-US" b="1" dirty="0">
                <a:latin typeface="Times New Roman" pitchFamily="18" charset="0"/>
                <a:cs typeface="Times New Roman" pitchFamily="18" charset="0"/>
              </a:rPr>
              <a:t>Semi-solid Dosage Form</a:t>
            </a:r>
          </a:p>
          <a:p>
            <a:r>
              <a:rPr lang="en-US" b="1" dirty="0">
                <a:latin typeface="Times New Roman" pitchFamily="18" charset="0"/>
                <a:cs typeface="Times New Roman" pitchFamily="18" charset="0"/>
              </a:rPr>
              <a:t>Liquid Dosage Form</a:t>
            </a:r>
          </a:p>
          <a:p>
            <a:r>
              <a:rPr lang="en-US" b="1" dirty="0">
                <a:latin typeface="Times New Roman" pitchFamily="18" charset="0"/>
                <a:cs typeface="Times New Roman" pitchFamily="18" charset="0"/>
              </a:rPr>
              <a:t>Gaseous Dosage </a:t>
            </a:r>
            <a:r>
              <a:rPr lang="en-US" b="1" dirty="0">
                <a:latin typeface="Times New Roman" pitchFamily="18" charset="0"/>
                <a:cs typeface="Times New Roman" pitchFamily="18" charset="0"/>
              </a:rPr>
              <a:t>Form</a:t>
            </a:r>
          </a:p>
          <a:p>
            <a:r>
              <a:rPr lang="en-US" b="1" dirty="0">
                <a:latin typeface="Times New Roman" pitchFamily="18" charset="0"/>
                <a:cs typeface="Times New Roman" pitchFamily="18" charset="0"/>
              </a:rPr>
              <a:t>According to the route of administration, there </a:t>
            </a:r>
            <a:r>
              <a:rPr lang="en-US" b="1" dirty="0">
                <a:latin typeface="Times New Roman" pitchFamily="18" charset="0"/>
                <a:cs typeface="Times New Roman" pitchFamily="18" charset="0"/>
              </a:rPr>
              <a:t>are</a:t>
            </a:r>
          </a:p>
          <a:p>
            <a:r>
              <a:rPr lang="en-US" b="1" dirty="0">
                <a:latin typeface="Times New Roman" pitchFamily="18" charset="0"/>
                <a:cs typeface="Times New Roman" pitchFamily="18" charset="0"/>
              </a:rPr>
              <a:t>Oral Dosage Form</a:t>
            </a:r>
          </a:p>
          <a:p>
            <a:r>
              <a:rPr lang="en-US" b="1" dirty="0">
                <a:latin typeface="Times New Roman" pitchFamily="18" charset="0"/>
                <a:cs typeface="Times New Roman" pitchFamily="18" charset="0"/>
              </a:rPr>
              <a:t>Topical Dosage Form</a:t>
            </a:r>
          </a:p>
          <a:p>
            <a:r>
              <a:rPr lang="en-US" b="1" dirty="0">
                <a:latin typeface="Times New Roman" pitchFamily="18" charset="0"/>
                <a:cs typeface="Times New Roman" pitchFamily="18" charset="0"/>
              </a:rPr>
              <a:t>Rectal Dosage Form</a:t>
            </a:r>
          </a:p>
          <a:p>
            <a:r>
              <a:rPr lang="en-US" b="1" dirty="0">
                <a:latin typeface="Times New Roman" pitchFamily="18" charset="0"/>
                <a:cs typeface="Times New Roman" pitchFamily="18" charset="0"/>
              </a:rPr>
              <a:t>Parenteral Dosage Form</a:t>
            </a:r>
          </a:p>
          <a:p>
            <a:r>
              <a:rPr lang="en-US" b="1" dirty="0">
                <a:latin typeface="Times New Roman" pitchFamily="18" charset="0"/>
                <a:cs typeface="Times New Roman" pitchFamily="18" charset="0"/>
              </a:rPr>
              <a:t>Vaginal Dosage Form</a:t>
            </a:r>
          </a:p>
          <a:p>
            <a:r>
              <a:rPr lang="en-US" b="1" dirty="0">
                <a:latin typeface="Times New Roman" pitchFamily="18" charset="0"/>
                <a:cs typeface="Times New Roman" pitchFamily="18" charset="0"/>
              </a:rPr>
              <a:t>Inhaled Dosage Form</a:t>
            </a:r>
          </a:p>
          <a:p>
            <a:r>
              <a:rPr lang="en-US" b="1" dirty="0">
                <a:latin typeface="Times New Roman" pitchFamily="18" charset="0"/>
                <a:cs typeface="Times New Roman" pitchFamily="18" charset="0"/>
              </a:rPr>
              <a:t>Ophthalmic Dosage Form</a:t>
            </a:r>
          </a:p>
          <a:p>
            <a:r>
              <a:rPr lang="en-US" b="1" dirty="0" err="1">
                <a:latin typeface="Times New Roman" pitchFamily="18" charset="0"/>
                <a:cs typeface="Times New Roman" pitchFamily="18" charset="0"/>
              </a:rPr>
              <a:t>Otic</a:t>
            </a:r>
            <a:r>
              <a:rPr lang="en-US" b="1" dirty="0">
                <a:latin typeface="Times New Roman" pitchFamily="18" charset="0"/>
                <a:cs typeface="Times New Roman" pitchFamily="18" charset="0"/>
              </a:rPr>
              <a:t> Dosage </a:t>
            </a:r>
            <a:r>
              <a:rPr lang="en-US" b="1" dirty="0" smtClean="0">
                <a:latin typeface="Times New Roman" pitchFamily="18" charset="0"/>
                <a:cs typeface="Times New Roman" pitchFamily="18" charset="0"/>
              </a:rPr>
              <a:t>Form</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64783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52400"/>
            <a:ext cx="8596668" cy="838200"/>
          </a:xfrm>
        </p:spPr>
        <p:txBody>
          <a:bodyPr/>
          <a:lstStyle/>
          <a:p>
            <a:r>
              <a:rPr lang="en-US" dirty="0"/>
              <a:t>Solid Dosage Form:</a:t>
            </a:r>
            <a:endParaRPr lang="ar-IQ" dirty="0"/>
          </a:p>
        </p:txBody>
      </p:sp>
      <p:sp>
        <p:nvSpPr>
          <p:cNvPr id="3" name="عنصر نائب للمحتوى 2"/>
          <p:cNvSpPr>
            <a:spLocks noGrp="1"/>
          </p:cNvSpPr>
          <p:nvPr>
            <p:ph idx="1"/>
          </p:nvPr>
        </p:nvSpPr>
        <p:spPr>
          <a:xfrm>
            <a:off x="685800" y="990600"/>
            <a:ext cx="8596668" cy="4876800"/>
          </a:xfrm>
        </p:spPr>
        <p:txBody>
          <a:bodyPr>
            <a:normAutofit/>
          </a:bodyPr>
          <a:lstStyle/>
          <a:p>
            <a:r>
              <a:rPr lang="en-US" sz="2400" dirty="0">
                <a:solidFill>
                  <a:srgbClr val="000000"/>
                </a:solidFill>
                <a:latin typeface="Arial"/>
              </a:rPr>
              <a:t>The solid dosage forms are one type of dosage form, It's solid in nature which contains one or more drugs for therapeutic effects and excipients like binding agents, sweetening agents, coloring agents, etc.</a:t>
            </a:r>
          </a:p>
          <a:p>
            <a:endParaRPr lang="en-US" sz="2400" dirty="0">
              <a:solidFill>
                <a:srgbClr val="000000"/>
              </a:solidFill>
              <a:latin typeface="Arial"/>
            </a:endParaRPr>
          </a:p>
          <a:p>
            <a:r>
              <a:rPr lang="en-US" sz="2400" dirty="0">
                <a:solidFill>
                  <a:srgbClr val="000000"/>
                </a:solidFill>
                <a:latin typeface="Arial"/>
              </a:rPr>
              <a:t>Example of solid dosage form:</a:t>
            </a:r>
          </a:p>
          <a:p>
            <a:r>
              <a:rPr lang="en-US" sz="2400" dirty="0">
                <a:solidFill>
                  <a:srgbClr val="000000"/>
                </a:solidFill>
                <a:latin typeface="Arial"/>
              </a:rPr>
              <a:t>Tablets, capsules, granules, sachets, powders, powder for inhalation, etc.</a:t>
            </a:r>
            <a:endParaRPr lang="ar-IQ" sz="2400" dirty="0">
              <a:solidFill>
                <a:srgbClr val="000000"/>
              </a:solidFill>
              <a:latin typeface="Arial"/>
            </a:endParaRPr>
          </a:p>
        </p:txBody>
      </p:sp>
    </p:spTree>
    <p:extLst>
      <p:ext uri="{BB962C8B-B14F-4D97-AF65-F5344CB8AC3E}">
        <p14:creationId xmlns:p14="http://schemas.microsoft.com/office/powerpoint/2010/main" val="2283294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Liquid dosage forms</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000000"/>
                </a:solidFill>
                <a:latin typeface="Arial"/>
              </a:rPr>
              <a:t>Liquid dosage forms are either solutions or suspensions of active drug in a liquid such as water, alcohol, or other solvent. Since liquid dosage forms for oral use bring the drug and vehicle into contact with the mouth and tongue, they often contain various </a:t>
            </a:r>
            <a:r>
              <a:rPr lang="en-US" sz="2400" dirty="0" err="1">
                <a:solidFill>
                  <a:srgbClr val="000000"/>
                </a:solidFill>
                <a:latin typeface="Arial"/>
              </a:rPr>
              <a:t>flavours</a:t>
            </a:r>
            <a:r>
              <a:rPr lang="en-US" sz="2400" dirty="0">
                <a:solidFill>
                  <a:srgbClr val="000000"/>
                </a:solidFill>
                <a:latin typeface="Arial"/>
              </a:rPr>
              <a:t> and sweeteners to mask unpleasant tastes. They usually also require sterilization or addition of preservatives to prevent contamination or degradation.</a:t>
            </a:r>
            <a:endParaRPr lang="ar-IQ" sz="2400" dirty="0">
              <a:solidFill>
                <a:srgbClr val="000000"/>
              </a:solidFill>
              <a:latin typeface="Arial"/>
            </a:endParaRPr>
          </a:p>
        </p:txBody>
      </p:sp>
    </p:spTree>
    <p:extLst>
      <p:ext uri="{BB962C8B-B14F-4D97-AF65-F5344CB8AC3E}">
        <p14:creationId xmlns:p14="http://schemas.microsoft.com/office/powerpoint/2010/main" val="2325957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76200"/>
            <a:ext cx="8596668" cy="914400"/>
          </a:xfrm>
        </p:spPr>
        <p:txBody>
          <a:bodyPr/>
          <a:lstStyle/>
          <a:p>
            <a:r>
              <a:rPr lang="en-US" dirty="0"/>
              <a:t>Semi-solid Dosage Form:</a:t>
            </a:r>
            <a:endParaRPr lang="ar-IQ" dirty="0"/>
          </a:p>
        </p:txBody>
      </p:sp>
      <p:sp>
        <p:nvSpPr>
          <p:cNvPr id="3" name="عنصر نائب للمحتوى 2"/>
          <p:cNvSpPr>
            <a:spLocks noGrp="1"/>
          </p:cNvSpPr>
          <p:nvPr>
            <p:ph idx="1"/>
          </p:nvPr>
        </p:nvSpPr>
        <p:spPr>
          <a:xfrm>
            <a:off x="533400" y="990600"/>
            <a:ext cx="8596668" cy="4648200"/>
          </a:xfrm>
        </p:spPr>
        <p:txBody>
          <a:bodyPr>
            <a:normAutofit/>
          </a:bodyPr>
          <a:lstStyle/>
          <a:p>
            <a:r>
              <a:rPr lang="en-US" sz="2400" dirty="0">
                <a:solidFill>
                  <a:srgbClr val="000000"/>
                </a:solidFill>
                <a:latin typeface="Arial"/>
              </a:rPr>
              <a:t>Semisolid dosage forms are that types of dosage forms that contain both solid and liquid. It is used for therapeutic, protective, or cosmetic functions. It may be applied to the skin, nasal, vaginal, or rectal cavity. Normally used for topical or external application.</a:t>
            </a:r>
          </a:p>
          <a:p>
            <a:r>
              <a:rPr lang="en-US" sz="2400" dirty="0" smtClean="0">
                <a:solidFill>
                  <a:srgbClr val="000000"/>
                </a:solidFill>
                <a:latin typeface="Arial"/>
              </a:rPr>
              <a:t>Examples </a:t>
            </a:r>
            <a:r>
              <a:rPr lang="en-US" sz="2400" dirty="0">
                <a:solidFill>
                  <a:srgbClr val="000000"/>
                </a:solidFill>
                <a:latin typeface="Arial"/>
              </a:rPr>
              <a:t>of semi-solid dosage form:</a:t>
            </a:r>
          </a:p>
          <a:p>
            <a:r>
              <a:rPr lang="en-US" sz="2400" dirty="0">
                <a:solidFill>
                  <a:srgbClr val="000000"/>
                </a:solidFill>
                <a:latin typeface="Arial"/>
              </a:rPr>
              <a:t>Ointments, pastes, cream, plasters, gels, and rigid foams.</a:t>
            </a:r>
            <a:endParaRPr lang="ar-IQ" sz="2400" dirty="0">
              <a:solidFill>
                <a:srgbClr val="000000"/>
              </a:solidFill>
              <a:latin typeface="Arial"/>
            </a:endParaRPr>
          </a:p>
        </p:txBody>
      </p:sp>
    </p:spTree>
    <p:extLst>
      <p:ext uri="{BB962C8B-B14F-4D97-AF65-F5344CB8AC3E}">
        <p14:creationId xmlns:p14="http://schemas.microsoft.com/office/powerpoint/2010/main" val="3641754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Gaseous Dosage Form:</a:t>
            </a:r>
            <a:endParaRPr lang="ar-IQ" dirty="0"/>
          </a:p>
        </p:txBody>
      </p:sp>
      <p:sp>
        <p:nvSpPr>
          <p:cNvPr id="3" name="عنصر نائب للمحتوى 2"/>
          <p:cNvSpPr>
            <a:spLocks noGrp="1"/>
          </p:cNvSpPr>
          <p:nvPr>
            <p:ph idx="1"/>
          </p:nvPr>
        </p:nvSpPr>
        <p:spPr/>
        <p:txBody>
          <a:bodyPr>
            <a:normAutofit/>
          </a:bodyPr>
          <a:lstStyle/>
          <a:p>
            <a:r>
              <a:rPr lang="en-US" sz="2400" dirty="0">
                <a:solidFill>
                  <a:srgbClr val="000000"/>
                </a:solidFill>
                <a:latin typeface="Arial"/>
              </a:rPr>
              <a:t>Gaseous dosage forms are gas in nature. In the form of gas, therapeutically active medicaments are present in it. It may be applied for internal as well as external purposes like skin, nose, mouth, etc.</a:t>
            </a:r>
          </a:p>
          <a:p>
            <a:endParaRPr lang="en-US" sz="2400" dirty="0">
              <a:solidFill>
                <a:srgbClr val="000000"/>
              </a:solidFill>
              <a:latin typeface="Arial"/>
            </a:endParaRPr>
          </a:p>
          <a:p>
            <a:r>
              <a:rPr lang="en-US" sz="2400" dirty="0">
                <a:solidFill>
                  <a:srgbClr val="000000"/>
                </a:solidFill>
                <a:latin typeface="Arial"/>
              </a:rPr>
              <a:t>Examples of semi-solid dosage forms: Sprays, Vaporizer, Aerosols, Nebulizer, Inhalers, </a:t>
            </a:r>
            <a:r>
              <a:rPr lang="en-US" sz="2400" dirty="0" err="1">
                <a:solidFill>
                  <a:srgbClr val="000000"/>
                </a:solidFill>
                <a:latin typeface="Arial"/>
              </a:rPr>
              <a:t>etc</a:t>
            </a:r>
            <a:endParaRPr lang="ar-IQ" sz="2400" dirty="0">
              <a:solidFill>
                <a:srgbClr val="000000"/>
              </a:solidFill>
              <a:latin typeface="Arial"/>
            </a:endParaRPr>
          </a:p>
        </p:txBody>
      </p:sp>
    </p:spTree>
    <p:extLst>
      <p:ext uri="{BB962C8B-B14F-4D97-AF65-F5344CB8AC3E}">
        <p14:creationId xmlns:p14="http://schemas.microsoft.com/office/powerpoint/2010/main" val="2992283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274</TotalTime>
  <Words>1456</Words>
  <Application>Microsoft Office PowerPoint</Application>
  <PresentationFormat>مخصص</PresentationFormat>
  <Paragraphs>111</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Facet</vt:lpstr>
      <vt:lpstr>Drug form  </vt:lpstr>
      <vt:lpstr>Definition of Dosage form:</vt:lpstr>
      <vt:lpstr>Benefits of Dosage form:</vt:lpstr>
      <vt:lpstr>Benefits of Dosage form:</vt:lpstr>
      <vt:lpstr>Classification Dosage form:</vt:lpstr>
      <vt:lpstr>Solid Dosage Form:</vt:lpstr>
      <vt:lpstr>Liquid dosage forms</vt:lpstr>
      <vt:lpstr>Semi-solid Dosage Form:</vt:lpstr>
      <vt:lpstr>Gaseous Dosage Form:</vt:lpstr>
      <vt:lpstr>Oral Dosage Forms</vt:lpstr>
      <vt:lpstr>Rectal Dosage Form</vt:lpstr>
      <vt:lpstr>Parenteral Dosage Form</vt:lpstr>
      <vt:lpstr>Vaginal Dosage Form</vt:lpstr>
      <vt:lpstr>Inhaled Dosage Form</vt:lpstr>
      <vt:lpstr>Ophthalmic Dosage Form</vt:lpstr>
      <vt:lpstr>Otic Dosage Form</vt:lpstr>
      <vt:lpstr>Nasal Dosage Form</vt:lpstr>
      <vt:lpstr>Pharmaceutical Applications of suspensions:</vt:lpstr>
      <vt:lpstr>Pharmaceutical Applications of suspensions:</vt:lpstr>
      <vt:lpstr>Suspending agents:</vt:lpstr>
      <vt:lpstr>Suspending agents:</vt:lpstr>
      <vt:lpstr>Classification of Suspensions:</vt:lpstr>
      <vt:lpstr>Classification of Suspensions:</vt:lpstr>
      <vt:lpstr>Advantages of a Suspension:</vt:lpstr>
      <vt:lpstr>Disadvantages of a Suspension:</vt:lpstr>
      <vt:lpstr>Additives or excipients used in the preparation of suspension:</vt:lpstr>
      <vt:lpstr>Additives or excipients used in the preparation of suspension:</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dc:title>
  <dc:creator>Abd Abd</dc:creator>
  <cp:lastModifiedBy>DR.Ahmed Saker 2O14</cp:lastModifiedBy>
  <cp:revision>31</cp:revision>
  <dcterms:created xsi:type="dcterms:W3CDTF">2022-12-27T16:04:38Z</dcterms:created>
  <dcterms:modified xsi:type="dcterms:W3CDTF">2023-11-20T09:10:17Z</dcterms:modified>
</cp:coreProperties>
</file>