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70" r:id="rId2"/>
    <p:sldId id="271" r:id="rId3"/>
    <p:sldId id="312" r:id="rId4"/>
    <p:sldId id="313" r:id="rId5"/>
    <p:sldId id="314" r:id="rId6"/>
    <p:sldId id="316" r:id="rId7"/>
  </p:sldIdLst>
  <p:sldSz cx="9144000" cy="5143500" type="screen16x9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13"/>
  </p:normalViewPr>
  <p:slideViewPr>
    <p:cSldViewPr snapToGrid="0" snapToObjects="1">
      <p:cViewPr>
        <p:scale>
          <a:sx n="80" d="100"/>
          <a:sy n="80" d="100"/>
        </p:scale>
        <p:origin x="-1098" y="-23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2914650" y="0"/>
            <a:ext cx="222885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22885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A58523D-C1E0-47A7-80E8-6720272E2136}" type="datetimeFigureOut">
              <a:rPr lang="ar-IQ" smtClean="0"/>
              <a:t>24/04/1445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-47625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514350" y="4343400"/>
            <a:ext cx="41148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2914650" y="8685213"/>
            <a:ext cx="222885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22885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097C03B-F6B5-4BD0-8A9B-55826773862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69573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0" y="-604838"/>
            <a:ext cx="9525000" cy="6353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مربع نص 2"/>
          <p:cNvSpPr txBox="1"/>
          <p:nvPr/>
        </p:nvSpPr>
        <p:spPr>
          <a:xfrm>
            <a:off x="142504" y="4263242"/>
            <a:ext cx="277882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err="1" smtClean="0"/>
              <a:t>MSc.Sarmad.Mohammed</a:t>
            </a:r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4219366"/>
              </p:ext>
            </p:extLst>
          </p:nvPr>
        </p:nvGraphicFramePr>
        <p:xfrm>
          <a:off x="-1" y="0"/>
          <a:ext cx="9060874" cy="58205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530437"/>
                <a:gridCol w="4530437"/>
              </a:tblGrid>
              <a:tr h="642938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REFER TO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A</a:t>
                      </a:r>
                      <a:r>
                        <a:rPr lang="en-US" baseline="0" dirty="0" smtClean="0"/>
                        <a:t>_Z MEDICAL TERMS </a:t>
                      </a:r>
                      <a:endParaRPr lang="ar-IQ" dirty="0"/>
                    </a:p>
                  </a:txBody>
                  <a:tcPr/>
                </a:tc>
              </a:tr>
              <a:tr h="642938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The tummy area from the lower ribs to the pelvis.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Abdomen</a:t>
                      </a:r>
                      <a:endParaRPr lang="ar-IQ" dirty="0"/>
                    </a:p>
                  </a:txBody>
                  <a:tcPr/>
                </a:tc>
              </a:tr>
              <a:tr h="946685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Abortion	Ending a pregnancy using either medicines (medical abortion) or an operation (surgical abortion).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Abortion	</a:t>
                      </a:r>
                      <a:endParaRPr lang="ar-IQ" dirty="0"/>
                    </a:p>
                  </a:txBody>
                  <a:tcPr/>
                </a:tc>
              </a:tr>
              <a:tr h="744805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	Sudden and severe.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Acute</a:t>
                      </a:r>
                      <a:endParaRPr lang="ar-IQ" dirty="0"/>
                    </a:p>
                  </a:txBody>
                  <a:tcPr/>
                </a:tc>
              </a:tr>
              <a:tr h="642938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	Endometriosis in the muscle wall of the uterus.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err="1" smtClean="0"/>
                        <a:t>Adenomyosis</a:t>
                      </a:r>
                      <a:r>
                        <a:rPr lang="en-US" dirty="0" smtClean="0"/>
                        <a:t>.</a:t>
                      </a:r>
                      <a:endParaRPr lang="ar-IQ" dirty="0"/>
                    </a:p>
                  </a:txBody>
                  <a:tcPr/>
                </a:tc>
              </a:tr>
              <a:tr h="642938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	Scars that connects two or more body structures together.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Adhesions.</a:t>
                      </a:r>
                      <a:endParaRPr lang="ar-IQ" dirty="0"/>
                    </a:p>
                  </a:txBody>
                  <a:tcPr/>
                </a:tc>
              </a:tr>
              <a:tr h="642938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Amniotic fluid	The watery liquid surrounding and protecting the growing fetus in the uterus.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Amniotic fluid</a:t>
                      </a:r>
                      <a:endParaRPr lang="ar-IQ" dirty="0"/>
                    </a:p>
                  </a:txBody>
                  <a:tcPr/>
                </a:tc>
              </a:tr>
              <a:tr h="642938"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3305010"/>
              </p:ext>
            </p:extLst>
          </p:nvPr>
        </p:nvGraphicFramePr>
        <p:xfrm>
          <a:off x="0" y="-2"/>
          <a:ext cx="9144000" cy="568642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642938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RFER TO</a:t>
                      </a:r>
                      <a:r>
                        <a:rPr lang="en-US" baseline="0" dirty="0" smtClean="0"/>
                        <a:t>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A_Z MEDICAL TERMS </a:t>
                      </a:r>
                    </a:p>
                    <a:p>
                      <a:pPr rtl="1"/>
                      <a:endParaRPr lang="ar-IQ" dirty="0"/>
                    </a:p>
                  </a:txBody>
                  <a:tcPr/>
                </a:tc>
              </a:tr>
              <a:tr h="642938">
                <a:tc>
                  <a:txBody>
                    <a:bodyPr/>
                    <a:lstStyle/>
                    <a:p>
                      <a:pPr rtl="1"/>
                      <a:r>
                        <a:rPr lang="en-US" sz="1800" dirty="0" smtClean="0"/>
                        <a:t>The pregnancy sac containing the baby and the amniotic fluid. It is sometimes also called "the membranes".</a:t>
                      </a:r>
                      <a:endParaRPr lang="ar-IQ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Amniotic sac</a:t>
                      </a:r>
                      <a:endParaRPr lang="ar-IQ" dirty="0"/>
                    </a:p>
                  </a:txBody>
                  <a:tcPr/>
                </a:tc>
              </a:tr>
              <a:tr h="642938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is lower </a:t>
                      </a:r>
                      <a:r>
                        <a:rPr lang="en-US" dirty="0" err="1" smtClean="0"/>
                        <a:t>haemoglobin</a:t>
                      </a:r>
                      <a:r>
                        <a:rPr lang="en-US" dirty="0" smtClean="0"/>
                        <a:t> than normal.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err="1" smtClean="0"/>
                        <a:t>Anaemia</a:t>
                      </a:r>
                      <a:endParaRPr lang="ar-IQ" dirty="0"/>
                    </a:p>
                  </a:txBody>
                  <a:tcPr/>
                </a:tc>
              </a:tr>
              <a:tr h="642938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	A medical way of relieving pain.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err="1" smtClean="0"/>
                        <a:t>Anaesthesia</a:t>
                      </a:r>
                      <a:r>
                        <a:rPr lang="en-US" dirty="0" smtClean="0"/>
                        <a:t>.</a:t>
                      </a:r>
                      <a:endParaRPr lang="ar-IQ" dirty="0"/>
                    </a:p>
                  </a:txBody>
                  <a:tcPr/>
                </a:tc>
              </a:tr>
              <a:tr h="642938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A doctor trained to administer </a:t>
                      </a:r>
                      <a:r>
                        <a:rPr lang="en-US" dirty="0" err="1" smtClean="0"/>
                        <a:t>anaesthetics</a:t>
                      </a:r>
                      <a:r>
                        <a:rPr lang="en-US" dirty="0" smtClean="0"/>
                        <a:t>.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err="1" smtClean="0"/>
                        <a:t>Anaesthetist</a:t>
                      </a:r>
                      <a:endParaRPr lang="ar-IQ" dirty="0"/>
                    </a:p>
                  </a:txBody>
                  <a:tcPr/>
                </a:tc>
              </a:tr>
              <a:tr h="642938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	Anaphylaxis is a severe and potentially life-threatening allergic reaction that needs immediate treatment.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Anaphylaxis.</a:t>
                      </a:r>
                      <a:endParaRPr lang="ar-IQ" dirty="0"/>
                    </a:p>
                  </a:txBody>
                  <a:tcPr/>
                </a:tc>
              </a:tr>
              <a:tr h="642938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Antibiotic drugs used in cancer chemotherapy.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err="1" smtClean="0"/>
                        <a:t>Anthracyclines</a:t>
                      </a:r>
                      <a:endParaRPr lang="ar-IQ" dirty="0"/>
                    </a:p>
                  </a:txBody>
                  <a:tcPr/>
                </a:tc>
              </a:tr>
              <a:tr h="642938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	Medicines to fight an infection caused by bacteria.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Antibiotics</a:t>
                      </a:r>
                      <a:endParaRPr lang="ar-IQ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9351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9497127"/>
              </p:ext>
            </p:extLst>
          </p:nvPr>
        </p:nvGraphicFramePr>
        <p:xfrm>
          <a:off x="0" y="3"/>
          <a:ext cx="9144000" cy="595788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642937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REFER</a:t>
                      </a:r>
                      <a:r>
                        <a:rPr lang="en-US" baseline="0" dirty="0" smtClean="0"/>
                        <a:t> TO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A_Z MEDICAL</a:t>
                      </a:r>
                      <a:r>
                        <a:rPr lang="en-US" baseline="0" dirty="0" smtClean="0"/>
                        <a:t> TERMS </a:t>
                      </a:r>
                      <a:endParaRPr lang="ar-IQ" dirty="0"/>
                    </a:p>
                  </a:txBody>
                  <a:tcPr/>
                </a:tc>
              </a:tr>
              <a:tr h="642937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	Blood protein that helps fight attacks on the immune system, such as those caused by bacteria and viruses.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Antibody.</a:t>
                      </a:r>
                      <a:endParaRPr lang="ar-IQ" dirty="0"/>
                    </a:p>
                  </a:txBody>
                  <a:tcPr/>
                </a:tc>
              </a:tr>
              <a:tr h="642937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Medicines to reduce clotting in the blood vessels.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Anticoagulant medication</a:t>
                      </a:r>
                      <a:endParaRPr lang="ar-IQ" dirty="0"/>
                    </a:p>
                  </a:txBody>
                  <a:tcPr/>
                </a:tc>
              </a:tr>
              <a:tr h="642937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A substance in the blood that helps trigger the immune system to develop antibodies. See blood group.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Antigen</a:t>
                      </a:r>
                      <a:endParaRPr lang="ar-IQ" dirty="0"/>
                    </a:p>
                  </a:txBody>
                  <a:tcPr/>
                </a:tc>
              </a:tr>
              <a:tr h="642937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Drugs which relieve spasms of the stomach, intestines, bladder and womb (uterus).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Antispasmodic drugs</a:t>
                      </a:r>
                      <a:endParaRPr lang="ar-IQ" dirty="0"/>
                    </a:p>
                  </a:txBody>
                  <a:tcPr/>
                </a:tc>
              </a:tr>
              <a:tr h="642937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When the body produces antibodies which react against the body’s own tissues.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Autoimmune response</a:t>
                      </a:r>
                      <a:endParaRPr lang="ar-IQ" dirty="0"/>
                    </a:p>
                  </a:txBody>
                  <a:tcPr/>
                </a:tc>
              </a:tr>
              <a:tr h="642937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Chemotherapy for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tumer</a:t>
                      </a:r>
                      <a:r>
                        <a:rPr lang="en-US" baseline="0" dirty="0" smtClean="0"/>
                        <a:t> 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Anticancer drug </a:t>
                      </a:r>
                      <a:endParaRPr lang="ar-IQ" dirty="0"/>
                    </a:p>
                  </a:txBody>
                  <a:tcPr/>
                </a:tc>
              </a:tr>
              <a:tr h="642937"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292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07715"/>
              </p:ext>
            </p:extLst>
          </p:nvPr>
        </p:nvGraphicFramePr>
        <p:xfrm>
          <a:off x="0" y="-2"/>
          <a:ext cx="9144000" cy="595789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642938"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642938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Bacteria	Tiny organisms that may cause certain infections.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Bacteria.</a:t>
                      </a:r>
                      <a:endParaRPr lang="ar-IQ" dirty="0"/>
                    </a:p>
                  </a:txBody>
                  <a:tcPr/>
                </a:tc>
              </a:tr>
              <a:tr h="642938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A very common vaginal infection which results in discharge and soreness.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Bacterial </a:t>
                      </a:r>
                      <a:r>
                        <a:rPr lang="en-US" dirty="0" err="1" smtClean="0"/>
                        <a:t>vaginosis</a:t>
                      </a:r>
                      <a:r>
                        <a:rPr lang="en-US" dirty="0" smtClean="0"/>
                        <a:t> (BV)</a:t>
                      </a:r>
                      <a:endParaRPr lang="ar-IQ" dirty="0"/>
                    </a:p>
                  </a:txBody>
                  <a:tcPr/>
                </a:tc>
              </a:tr>
              <a:tr h="642938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Bile acids are made in your liver and they help you to digest fat and fat soluble vitamins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Bile acids</a:t>
                      </a:r>
                      <a:endParaRPr lang="ar-IQ" dirty="0"/>
                    </a:p>
                  </a:txBody>
                  <a:tcPr/>
                </a:tc>
              </a:tr>
              <a:tr h="642938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	The taking of a small sample of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tissue for examination.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Biopsy.</a:t>
                      </a:r>
                      <a:endParaRPr lang="ar-IQ" dirty="0"/>
                    </a:p>
                  </a:txBody>
                  <a:tcPr/>
                </a:tc>
              </a:tr>
              <a:tr h="642938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	The organ in the pelvis which stores urine before it is passed out through the urethra.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Bladder.</a:t>
                      </a:r>
                      <a:endParaRPr lang="ar-IQ" dirty="0"/>
                    </a:p>
                  </a:txBody>
                  <a:tcPr/>
                </a:tc>
              </a:tr>
              <a:tr h="642938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The way blood is classified by proteins (known as antigens) on the surface of your red blood cells.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Blood group</a:t>
                      </a:r>
                      <a:endParaRPr lang="ar-IQ" dirty="0"/>
                    </a:p>
                  </a:txBody>
                  <a:tcPr/>
                </a:tc>
              </a:tr>
              <a:tr h="642938"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3734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6415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229</Words>
  <Application>Microsoft Office PowerPoint</Application>
  <PresentationFormat>عرض على الشاشة (9:16)‏</PresentationFormat>
  <Paragraphs>59</Paragraphs>
  <Slides>6</Slides>
  <Notes>2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PptxGenJS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DR.Ahmed Saker 2O14</cp:lastModifiedBy>
  <cp:revision>20</cp:revision>
  <dcterms:created xsi:type="dcterms:W3CDTF">2022-03-22T18:42:08Z</dcterms:created>
  <dcterms:modified xsi:type="dcterms:W3CDTF">2023-11-07T03:34:29Z</dcterms:modified>
</cp:coreProperties>
</file>