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notesMasterIdLst>
    <p:notesMasterId r:id="rId7"/>
  </p:notesMasterIdLst>
  <p:sldIdLst>
    <p:sldId id="270" r:id="rId2"/>
    <p:sldId id="271" r:id="rId3"/>
    <p:sldId id="312" r:id="rId4"/>
    <p:sldId id="313" r:id="rId5"/>
    <p:sldId id="314" r:id="rId6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13"/>
  </p:normalViewPr>
  <p:slideViewPr>
    <p:cSldViewPr snapToGrid="0" snapToObjects="1">
      <p:cViewPr>
        <p:scale>
          <a:sx n="80" d="100"/>
          <a:sy n="80" d="100"/>
        </p:scale>
        <p:origin x="-588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2914650" y="0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58523D-C1E0-47A7-80E8-6720272E2136}" type="datetimeFigureOut">
              <a:rPr lang="ar-IQ" smtClean="0"/>
              <a:t>23/05/1445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2914650" y="8685213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97C03B-F6B5-4BD0-8A9B-55826773862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57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AB02A5-4FE5-49D9-9E24-09F23B90C45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12/5/2023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604838"/>
            <a:ext cx="9525000" cy="635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42504" y="4263242"/>
            <a:ext cx="31350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MSc.Sarmad.Mohammed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42118"/>
              </p:ext>
            </p:extLst>
          </p:nvPr>
        </p:nvGraphicFramePr>
        <p:xfrm>
          <a:off x="-1" y="0"/>
          <a:ext cx="9060874" cy="689885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30437"/>
                <a:gridCol w="4530437"/>
              </a:tblGrid>
              <a:tr h="642938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REFER TO 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</a:t>
                      </a:r>
                      <a:r>
                        <a:rPr lang="en-US" sz="1600" baseline="0" dirty="0" smtClean="0"/>
                        <a:t>_Z MEDICAL TERMS </a:t>
                      </a:r>
                      <a:endParaRPr lang="ar-IQ" sz="1600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thin plastic tube that goes into a blood vessel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Cannula</a:t>
                      </a:r>
                      <a:r>
                        <a:rPr lang="en-US" sz="1600" dirty="0" smtClean="0"/>
                        <a:t>:</a:t>
                      </a:r>
                      <a:endParaRPr lang="ar-IQ" sz="1600" dirty="0"/>
                    </a:p>
                  </a:txBody>
                  <a:tcPr/>
                </a:tc>
              </a:tr>
              <a:tr h="946685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group of conditions in which your </a:t>
                      </a:r>
                      <a:r>
                        <a:rPr lang="en-US" sz="1600" dirty="0" smtClean="0"/>
                        <a:t>heart beat </a:t>
                      </a:r>
                      <a:r>
                        <a:rPr lang="en-US" sz="1600" dirty="0" smtClean="0"/>
                        <a:t>is irregular, too fast, or too slow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Cardiac </a:t>
                      </a:r>
                      <a:r>
                        <a:rPr lang="en-US" sz="1600" dirty="0" smtClean="0"/>
                        <a:t>arrhythmia</a:t>
                      </a:r>
                      <a:endParaRPr lang="ar-IQ" sz="1600" dirty="0"/>
                    </a:p>
                  </a:txBody>
                  <a:tcPr/>
                </a:tc>
              </a:tr>
              <a:tr h="744805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Problems that may develop after your operation, treatment or </a:t>
                      </a:r>
                      <a:r>
                        <a:rPr lang="en-US" sz="1600" dirty="0" smtClean="0"/>
                        <a:t>infection</a:t>
                      </a:r>
                      <a:endParaRPr lang="en-US" sz="1600" dirty="0" smtClean="0"/>
                    </a:p>
                    <a:p>
                      <a:pPr algn="l" rtl="0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Complications:</a:t>
                      </a:r>
                      <a:endParaRPr lang="ar-IQ" sz="1600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The membrane that covers the front of your eye.</a:t>
                      </a:r>
                    </a:p>
                    <a:p>
                      <a:pPr algn="l" rtl="0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Cornea:</a:t>
                      </a:r>
                      <a:endParaRPr lang="ar-IQ" sz="1600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method used to find out how well you your heart and lungs work at rest and during exercise</a:t>
                      </a:r>
                    </a:p>
                    <a:p>
                      <a:pPr algn="l" rtl="0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CPX testing (Cardiopulmonary Exercise Testing):</a:t>
                      </a:r>
                      <a:endParaRPr lang="ar-IQ" sz="1600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way to support and maintain your breathing and circulation if you ever stop breathing (respiratory arrest) and/or if your heart stops (cardiac arrest).</a:t>
                      </a:r>
                    </a:p>
                    <a:p>
                      <a:pPr algn="l" rtl="0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CPR (Cardiopulmonary resuscitation):</a:t>
                      </a:r>
                      <a:endParaRPr lang="ar-IQ" sz="1600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algn="l" rtl="0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13376"/>
              </p:ext>
            </p:extLst>
          </p:nvPr>
        </p:nvGraphicFramePr>
        <p:xfrm>
          <a:off x="0" y="1"/>
          <a:ext cx="9144000" cy="508816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74625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RFER TO</a:t>
                      </a:r>
                      <a:r>
                        <a:rPr lang="en-US" sz="1600" baseline="0" dirty="0" smtClean="0"/>
                        <a:t> 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A_Z MEDICAL TERMS </a:t>
                      </a:r>
                    </a:p>
                    <a:p>
                      <a:pPr algn="l" rtl="0"/>
                      <a:endParaRPr lang="ar-IQ" sz="1600" dirty="0"/>
                    </a:p>
                  </a:txBody>
                  <a:tcPr/>
                </a:tc>
              </a:tr>
              <a:tr h="959465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type of regional </a:t>
                      </a:r>
                      <a:r>
                        <a:rPr lang="en-US" sz="1600" dirty="0" err="1" smtClean="0"/>
                        <a:t>anaesthetic</a:t>
                      </a:r>
                      <a:r>
                        <a:rPr lang="en-US" sz="1600" dirty="0" smtClean="0"/>
                        <a:t> placed in your back that uses both a spinal and an epidural injection together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Combined spinal and epidural (CSE):</a:t>
                      </a:r>
                      <a:endParaRPr lang="ar-IQ" sz="1600" dirty="0"/>
                    </a:p>
                  </a:txBody>
                  <a:tcPr/>
                </a:tc>
              </a:tr>
              <a:tr h="959465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 A test before a blood transfusion to make sure that you are given blood of the right group. 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Cross match: </a:t>
                      </a:r>
                      <a:endParaRPr lang="ar-IQ" sz="1600" dirty="0"/>
                    </a:p>
                  </a:txBody>
                  <a:tcPr/>
                </a:tc>
              </a:tr>
              <a:tr h="1535145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Central Venous Pressure </a:t>
                      </a:r>
                      <a:r>
                        <a:rPr lang="en-US" sz="1600" dirty="0" smtClean="0"/>
                        <a:t>Line</a:t>
                      </a:r>
                      <a:r>
                        <a:rPr lang="en-US" sz="1600" baseline="0" dirty="0" smtClean="0"/>
                        <a:t> or catheter 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(‘central line’): A soft tube that your </a:t>
                      </a:r>
                      <a:r>
                        <a:rPr lang="en-US" sz="1600" dirty="0" err="1" smtClean="0"/>
                        <a:t>anaesthetist</a:t>
                      </a:r>
                      <a:r>
                        <a:rPr lang="en-US" sz="1600" dirty="0" smtClean="0"/>
                        <a:t> puts into a vein (often in your neck) that ends up in the large vein taking blood to your heart. 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CVP line:</a:t>
                      </a:r>
                      <a:endParaRPr lang="ar-IQ" sz="1600" dirty="0"/>
                    </a:p>
                  </a:txBody>
                  <a:tcPr/>
                </a:tc>
              </a:tr>
              <a:tr h="959465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An operation after which it is </a:t>
                      </a:r>
                      <a:r>
                        <a:rPr lang="en-US" sz="1600" dirty="0" smtClean="0"/>
                        <a:t>probable </a:t>
                      </a:r>
                      <a:r>
                        <a:rPr lang="en-US" sz="1600" dirty="0" smtClean="0"/>
                        <a:t>you will be well enough to leave hospital the same 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Day case:</a:t>
                      </a:r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3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44611"/>
              </p:ext>
            </p:extLst>
          </p:nvPr>
        </p:nvGraphicFramePr>
        <p:xfrm>
          <a:off x="0" y="3"/>
          <a:ext cx="9144000" cy="52844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293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REFER</a:t>
                      </a:r>
                      <a:r>
                        <a:rPr lang="en-US" sz="1600" baseline="0" dirty="0" smtClean="0"/>
                        <a:t> TO 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A_Z MEDICAL</a:t>
                      </a:r>
                      <a:r>
                        <a:rPr lang="en-US" sz="1600" baseline="0" dirty="0" smtClean="0"/>
                        <a:t> TERMS </a:t>
                      </a:r>
                      <a:endParaRPr lang="ar-IQ" sz="1600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blood clot that forms in a deep vein in your leg or abdomen.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Deep Vein thrombosis (DVT):</a:t>
                      </a:r>
                      <a:endParaRPr lang="ar-IQ" sz="1600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disease which results in high levels of sugar (glucose) in your blood. 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Diabetes:</a:t>
                      </a:r>
                      <a:endParaRPr lang="ar-IQ" sz="1600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Fluids put into a vein. These can have different minerals or drugs added.</a:t>
                      </a:r>
                    </a:p>
                    <a:p>
                      <a:pPr algn="l" rtl="0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Drip:</a:t>
                      </a:r>
                      <a:endParaRPr lang="ar-IQ" sz="1600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tracing of the electrical activity made when your heart beats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ECG (electrocardiogram):</a:t>
                      </a:r>
                      <a:endParaRPr lang="ar-IQ" sz="1600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 test that uses ultrasound waves to create a picture of your heart and shows how it moves.</a:t>
                      </a:r>
                    </a:p>
                    <a:p>
                      <a:pPr algn="l" rtl="0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Echo (echocardiogram):</a:t>
                      </a:r>
                      <a:endParaRPr lang="ar-IQ" sz="1600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The name given to a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dirty="0" smtClean="0"/>
                        <a:t> that aims to get patients back to their normal health</a:t>
                      </a:r>
                    </a:p>
                    <a:p>
                      <a:pPr algn="l" rtl="0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Enhanced recovery:</a:t>
                      </a:r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726041"/>
              </p:ext>
            </p:extLst>
          </p:nvPr>
        </p:nvGraphicFramePr>
        <p:xfrm>
          <a:off x="0" y="-2"/>
          <a:ext cx="9144000" cy="33918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2938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REFER TO </a:t>
                      </a:r>
                    </a:p>
                    <a:p>
                      <a:pPr algn="l" rtl="0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A_Z MEDICAL TERMS </a:t>
                      </a:r>
                    </a:p>
                    <a:p>
                      <a:pPr algn="l" rtl="0"/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 small plastic tube that your </a:t>
                      </a:r>
                      <a:r>
                        <a:rPr lang="en-US" dirty="0" err="1" smtClean="0"/>
                        <a:t>anaesthetist</a:t>
                      </a:r>
                      <a:r>
                        <a:rPr lang="en-US" dirty="0" smtClean="0"/>
                        <a:t> may put into your windpipe (trachea) during an </a:t>
                      </a:r>
                      <a:r>
                        <a:rPr lang="en-US" dirty="0" err="1" smtClean="0"/>
                        <a:t>anaesthetic</a:t>
                      </a:r>
                      <a:r>
                        <a:rPr lang="en-US" dirty="0" smtClean="0"/>
                        <a:t>. This delivers oxygen and </a:t>
                      </a:r>
                      <a:r>
                        <a:rPr lang="en-US" dirty="0" err="1" smtClean="0"/>
                        <a:t>anaesthetic</a:t>
                      </a:r>
                      <a:r>
                        <a:rPr lang="en-US" dirty="0" smtClean="0"/>
                        <a:t> gas to your lungs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Endotracheal tube: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 type of regional </a:t>
                      </a:r>
                      <a:r>
                        <a:rPr lang="en-US" dirty="0" err="1" smtClean="0"/>
                        <a:t>anaesthetic</a:t>
                      </a:r>
                      <a:r>
                        <a:rPr lang="en-US" dirty="0" smtClean="0"/>
                        <a:t> placed in your back</a:t>
                      </a:r>
                      <a:r>
                        <a:rPr lang="en-US" smtClean="0"/>
                        <a:t>.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Epidural: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algn="l" rtl="0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573</TotalTime>
  <Words>408</Words>
  <Application>Microsoft Office PowerPoint</Application>
  <PresentationFormat>عرض على الشاشة (9:16)‏</PresentationFormat>
  <Paragraphs>47</Paragraphs>
  <Slides>5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ملتقى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PptxGenJS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DR.Ahmed Saker 2O14</cp:lastModifiedBy>
  <cp:revision>27</cp:revision>
  <dcterms:created xsi:type="dcterms:W3CDTF">2022-03-22T18:42:08Z</dcterms:created>
  <dcterms:modified xsi:type="dcterms:W3CDTF">2023-12-05T06:28:03Z</dcterms:modified>
</cp:coreProperties>
</file>