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AC0FE2C-0DA5-49DB-B812-D7505F7D4B73}">
          <p14:sldIdLst>
            <p14:sldId id="256"/>
            <p14:sldId id="257"/>
            <p14:sldId id="258"/>
            <p14:sldId id="260"/>
            <p14:sldId id="259"/>
            <p14:sldId id="261"/>
            <p14:sldId id="262"/>
            <p14:sldId id="263"/>
            <p14:sldId id="264"/>
            <p14:sldId id="265"/>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90" d="100"/>
          <a:sy n="90" d="100"/>
        </p:scale>
        <p:origin x="66" y="-6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876207-8BF1-46DE-B71F-829AEE98F9D5}" type="datetimeFigureOut">
              <a:rPr lang="ar-IQ" smtClean="0"/>
              <a:t>19/09/1442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43667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876207-8BF1-46DE-B71F-829AEE98F9D5}" type="datetimeFigureOut">
              <a:rPr lang="ar-IQ" smtClean="0"/>
              <a:t>19/09/1442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288273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876207-8BF1-46DE-B71F-829AEE98F9D5}" type="datetimeFigureOut">
              <a:rPr lang="ar-IQ" smtClean="0"/>
              <a:t>19/09/1442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9EF2E-C262-43E4-8109-D4F2474D72CA}"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75885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876207-8BF1-46DE-B71F-829AEE98F9D5}" type="datetimeFigureOut">
              <a:rPr lang="ar-IQ" smtClean="0"/>
              <a:t>19/09/1442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765712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876207-8BF1-46DE-B71F-829AEE98F9D5}" type="datetimeFigureOut">
              <a:rPr lang="ar-IQ" smtClean="0"/>
              <a:t>19/09/1442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9EF2E-C262-43E4-8109-D4F2474D72CA}"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1651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876207-8BF1-46DE-B71F-829AEE98F9D5}" type="datetimeFigureOut">
              <a:rPr lang="ar-IQ" smtClean="0"/>
              <a:t>19/09/1442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310635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876207-8BF1-46DE-B71F-829AEE98F9D5}" type="datetimeFigureOut">
              <a:rPr lang="ar-IQ" smtClean="0"/>
              <a:t>19/09/1442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1061779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876207-8BF1-46DE-B71F-829AEE98F9D5}" type="datetimeFigureOut">
              <a:rPr lang="ar-IQ" smtClean="0"/>
              <a:t>19/09/1442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130376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876207-8BF1-46DE-B71F-829AEE98F9D5}" type="datetimeFigureOut">
              <a:rPr lang="ar-IQ" smtClean="0"/>
              <a:t>19/09/1442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17690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876207-8BF1-46DE-B71F-829AEE98F9D5}" type="datetimeFigureOut">
              <a:rPr lang="ar-IQ" smtClean="0"/>
              <a:t>19/09/1442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320963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876207-8BF1-46DE-B71F-829AEE98F9D5}" type="datetimeFigureOut">
              <a:rPr lang="ar-IQ" smtClean="0"/>
              <a:t>19/09/1442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4147572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876207-8BF1-46DE-B71F-829AEE98F9D5}" type="datetimeFigureOut">
              <a:rPr lang="ar-IQ" smtClean="0"/>
              <a:t>19/09/1442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3078382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876207-8BF1-46DE-B71F-829AEE98F9D5}" type="datetimeFigureOut">
              <a:rPr lang="ar-IQ" smtClean="0"/>
              <a:t>19/09/1442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252921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76207-8BF1-46DE-B71F-829AEE98F9D5}" type="datetimeFigureOut">
              <a:rPr lang="ar-IQ" smtClean="0"/>
              <a:t>19/09/1442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2602010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876207-8BF1-46DE-B71F-829AEE98F9D5}" type="datetimeFigureOut">
              <a:rPr lang="ar-IQ" smtClean="0"/>
              <a:t>19/09/1442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3999428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1876207-8BF1-46DE-B71F-829AEE98F9D5}" type="datetimeFigureOut">
              <a:rPr lang="ar-IQ" smtClean="0"/>
              <a:t>19/09/1442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E9EF2E-C262-43E4-8109-D4F2474D72CA}" type="slidenum">
              <a:rPr lang="ar-IQ" smtClean="0"/>
              <a:t>‹#›</a:t>
            </a:fld>
            <a:endParaRPr lang="ar-IQ"/>
          </a:p>
        </p:txBody>
      </p:sp>
    </p:spTree>
    <p:extLst>
      <p:ext uri="{BB962C8B-B14F-4D97-AF65-F5344CB8AC3E}">
        <p14:creationId xmlns:p14="http://schemas.microsoft.com/office/powerpoint/2010/main" val="257302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876207-8BF1-46DE-B71F-829AEE98F9D5}" type="datetimeFigureOut">
              <a:rPr lang="ar-IQ" smtClean="0"/>
              <a:t>19/09/1442</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DE9EF2E-C262-43E4-8109-D4F2474D72CA}" type="slidenum">
              <a:rPr lang="ar-IQ" smtClean="0"/>
              <a:t>‹#›</a:t>
            </a:fld>
            <a:endParaRPr lang="ar-IQ"/>
          </a:p>
        </p:txBody>
      </p:sp>
    </p:spTree>
    <p:extLst>
      <p:ext uri="{BB962C8B-B14F-4D97-AF65-F5344CB8AC3E}">
        <p14:creationId xmlns:p14="http://schemas.microsoft.com/office/powerpoint/2010/main" val="7524110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lstStyle/>
          <a:p>
            <a:pPr lvl="0" algn="ctr">
              <a:buClr>
                <a:prstClr val="black">
                  <a:lumMod val="85000"/>
                  <a:lumOff val="15000"/>
                </a:prstClr>
              </a:buClr>
            </a:pPr>
            <a:r>
              <a:rPr lang="ar-IQ" sz="5400" dirty="0" smtClean="0">
                <a:solidFill>
                  <a:srgbClr val="00B0F0"/>
                </a:solidFill>
              </a:rPr>
              <a:t>المحاضرة / 1</a:t>
            </a:r>
          </a:p>
          <a:p>
            <a:pPr lvl="0" algn="ctr">
              <a:buClr>
                <a:prstClr val="black">
                  <a:lumMod val="85000"/>
                  <a:lumOff val="15000"/>
                </a:prstClr>
              </a:buClr>
            </a:pPr>
            <a:endParaRPr lang="ar-IQ" sz="5400" dirty="0">
              <a:solidFill>
                <a:srgbClr val="00B0F0"/>
              </a:solidFill>
            </a:endParaRPr>
          </a:p>
          <a:p>
            <a:pPr lvl="0" algn="ctr">
              <a:buClr>
                <a:prstClr val="black">
                  <a:lumMod val="85000"/>
                  <a:lumOff val="15000"/>
                </a:prstClr>
              </a:buClr>
            </a:pPr>
            <a:r>
              <a:rPr lang="ar-IQ" sz="5400" dirty="0" smtClean="0">
                <a:solidFill>
                  <a:srgbClr val="00B0F0"/>
                </a:solidFill>
              </a:rPr>
              <a:t>حقوق </a:t>
            </a:r>
            <a:r>
              <a:rPr lang="ar-IQ" sz="5400" dirty="0">
                <a:solidFill>
                  <a:srgbClr val="00B0F0"/>
                </a:solidFill>
              </a:rPr>
              <a:t>الانسان </a:t>
            </a:r>
            <a:r>
              <a:rPr lang="ar-IQ" sz="5400" dirty="0" smtClean="0">
                <a:solidFill>
                  <a:srgbClr val="00B0F0"/>
                </a:solidFill>
              </a:rPr>
              <a:t>  </a:t>
            </a:r>
            <a:endParaRPr lang="ar-IQ" sz="5400" dirty="0" smtClean="0">
              <a:solidFill>
                <a:srgbClr val="00B0F0"/>
              </a:solidFill>
            </a:endParaRPr>
          </a:p>
          <a:p>
            <a:pPr lvl="0" algn="ctr">
              <a:buClr>
                <a:prstClr val="black">
                  <a:lumMod val="85000"/>
                  <a:lumOff val="15000"/>
                </a:prstClr>
              </a:buClr>
            </a:pPr>
            <a:endParaRPr lang="ar-IQ" sz="5400" dirty="0">
              <a:solidFill>
                <a:srgbClr val="00B0F0"/>
              </a:solidFill>
            </a:endParaRPr>
          </a:p>
          <a:p>
            <a:r>
              <a:rPr lang="ar-IQ" sz="5400" dirty="0" smtClean="0"/>
              <a:t>          </a:t>
            </a:r>
            <a:endParaRPr lang="ar-IQ" dirty="0"/>
          </a:p>
          <a:p>
            <a:pPr algn="l"/>
            <a:r>
              <a:rPr lang="ar-IQ" dirty="0" smtClean="0"/>
              <a:t>                                                          </a:t>
            </a:r>
            <a:r>
              <a:rPr lang="ar-IQ" dirty="0" smtClean="0">
                <a:solidFill>
                  <a:srgbClr val="00B0F0"/>
                </a:solidFill>
              </a:rPr>
              <a:t>الدكتور عماد خليل اسماعيل </a:t>
            </a:r>
          </a:p>
        </p:txBody>
      </p:sp>
    </p:spTree>
    <p:extLst>
      <p:ext uri="{BB962C8B-B14F-4D97-AF65-F5344CB8AC3E}">
        <p14:creationId xmlns:p14="http://schemas.microsoft.com/office/powerpoint/2010/main" val="984465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0254343" cy="6041362"/>
          </a:xfrm>
        </p:spPr>
        <p:txBody>
          <a:bodyPr/>
          <a:lstStyle/>
          <a:p>
            <a:endParaRPr lang="ar-IQ" dirty="0"/>
          </a:p>
        </p:txBody>
      </p:sp>
    </p:spTree>
    <p:extLst>
      <p:ext uri="{BB962C8B-B14F-4D97-AF65-F5344CB8AC3E}">
        <p14:creationId xmlns:p14="http://schemas.microsoft.com/office/powerpoint/2010/main" val="87626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0254343" cy="6041362"/>
          </a:xfrm>
        </p:spPr>
        <p:txBody>
          <a:bodyPr/>
          <a:lstStyle/>
          <a:p>
            <a:endParaRPr lang="ar-IQ" dirty="0"/>
          </a:p>
        </p:txBody>
      </p:sp>
    </p:spTree>
    <p:extLst>
      <p:ext uri="{BB962C8B-B14F-4D97-AF65-F5344CB8AC3E}">
        <p14:creationId xmlns:p14="http://schemas.microsoft.com/office/powerpoint/2010/main" val="1855751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7234" y="0"/>
            <a:ext cx="6047316" cy="6858000"/>
          </a:xfrm>
        </p:spPr>
        <p:txBody>
          <a:bodyPr/>
          <a:lstStyle/>
          <a:p>
            <a:pPr algn="ctr"/>
            <a:r>
              <a:rPr lang="ar-IQ" dirty="0" smtClean="0">
                <a:solidFill>
                  <a:srgbClr val="00B0F0"/>
                </a:solidFill>
              </a:rPr>
              <a:t>حقوق الانسان في حضارات وادي الرافدين والنيل </a:t>
            </a:r>
          </a:p>
          <a:p>
            <a:r>
              <a:rPr lang="ar-IQ" dirty="0" smtClean="0">
                <a:solidFill>
                  <a:srgbClr val="00B0F0"/>
                </a:solidFill>
              </a:rPr>
              <a:t>          </a:t>
            </a:r>
            <a:r>
              <a:rPr lang="ar-IQ" u="sng" dirty="0" smtClean="0">
                <a:solidFill>
                  <a:schemeClr val="accent5">
                    <a:lumMod val="60000"/>
                    <a:lumOff val="40000"/>
                  </a:schemeClr>
                </a:solidFill>
              </a:rPr>
              <a:t>حضارة وادي الرافدين </a:t>
            </a:r>
            <a:r>
              <a:rPr lang="ar-IQ" dirty="0" smtClean="0">
                <a:solidFill>
                  <a:srgbClr val="00B0F0"/>
                </a:solidFill>
              </a:rPr>
              <a:t>:كان النظام السياسي في وادي الرافدين يعتمد على الملك ورجال الدين والعسكريين ، فالملك بيده السلطتين الدينية والدنيوية وقوتها كونها مرتبطة بالسماء اي مصدرها الالهة واكثر الاحيان الحكام انفسهم هم الالهة وعلى الاخرين الطاعة .</a:t>
            </a:r>
          </a:p>
          <a:p>
            <a:endParaRPr lang="ar-IQ" dirty="0" smtClean="0">
              <a:solidFill>
                <a:srgbClr val="00B0F0"/>
              </a:solidFill>
            </a:endParaRPr>
          </a:p>
          <a:p>
            <a:endParaRPr lang="ar-IQ" dirty="0">
              <a:solidFill>
                <a:srgbClr val="00B0F0"/>
              </a:solidFill>
            </a:endParaRPr>
          </a:p>
          <a:p>
            <a:pPr marL="0" indent="0">
              <a:buNone/>
            </a:pPr>
            <a:endParaRPr lang="ar-IQ" dirty="0">
              <a:solidFill>
                <a:srgbClr val="00B0F0"/>
              </a:solidFill>
            </a:endParaRPr>
          </a:p>
          <a:p>
            <a:r>
              <a:rPr lang="ar-IQ" u="sng" dirty="0" smtClean="0">
                <a:solidFill>
                  <a:schemeClr val="accent5">
                    <a:lumMod val="60000"/>
                    <a:lumOff val="40000"/>
                  </a:schemeClr>
                </a:solidFill>
              </a:rPr>
              <a:t>وادي النيل </a:t>
            </a:r>
            <a:r>
              <a:rPr lang="ar-IQ" dirty="0" smtClean="0">
                <a:solidFill>
                  <a:srgbClr val="00B0F0"/>
                </a:solidFill>
              </a:rPr>
              <a:t>: لايختلف النظام في وادي النيل عنه في وادي الرافدين حيث الفرعون يحكم باسم الالهة آمون ونظام الحكم استبدادي وذلك مثبت بقوله تعالى في القران الكريم على لسان فرعون (انا ربكم الاعلى ) و ( ان فرعون علا في الارض وجعل اهلها شيعا يستضعف طائفة منهم يذبح ابنائهم ويستحيي نسائهم انه كان من المفسدين ) وهكذا وصف الله سبحانه وتعالى فرعون وطغيانه .وبقيت على هذا الحال اكثر من 500 عام والنظام السياسي يتالف من الموظفون الذين يعملون بامره- مجلس استشاري من كبار السن والعلماء </a:t>
            </a:r>
            <a:endParaRPr lang="ar-IQ" dirty="0">
              <a:solidFill>
                <a:srgbClr val="00B0F0"/>
              </a:solidFill>
            </a:endParaRPr>
          </a:p>
        </p:txBody>
      </p:sp>
    </p:spTree>
    <p:extLst>
      <p:ext uri="{BB962C8B-B14F-4D97-AF65-F5344CB8AC3E}">
        <p14:creationId xmlns:p14="http://schemas.microsoft.com/office/powerpoint/2010/main" val="138044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496698" cy="6041362"/>
          </a:xfrm>
        </p:spPr>
        <p:txBody>
          <a:bodyPr>
            <a:normAutofit/>
          </a:bodyPr>
          <a:lstStyle/>
          <a:p>
            <a:endParaRPr lang="ar-IQ" b="1" u="sng" dirty="0" smtClean="0">
              <a:solidFill>
                <a:srgbClr val="92D050"/>
              </a:solidFill>
            </a:endParaRPr>
          </a:p>
          <a:p>
            <a:endParaRPr lang="ar-IQ" b="1" u="sng" dirty="0">
              <a:solidFill>
                <a:srgbClr val="92D050"/>
              </a:solidFill>
            </a:endParaRPr>
          </a:p>
          <a:p>
            <a:r>
              <a:rPr lang="ar-IQ" b="1" u="sng" dirty="0" smtClean="0">
                <a:solidFill>
                  <a:srgbClr val="92D050"/>
                </a:solidFill>
              </a:rPr>
              <a:t>خصائص المجتمع الانساني في حضارة الاغريق (اليونان والرومان) </a:t>
            </a:r>
          </a:p>
          <a:p>
            <a:pPr marL="0" indent="0">
              <a:buNone/>
            </a:pPr>
            <a:r>
              <a:rPr lang="ar-IQ" b="1" dirty="0" smtClean="0">
                <a:solidFill>
                  <a:srgbClr val="92D050"/>
                </a:solidFill>
              </a:rPr>
              <a:t>امتازت حضارة اليونان بالطابع الديني وكذلك بالفكر الفلسفي والسياسي حيث تقدمت على الدول الامم الاخرى في العمل السياسي وناخذ مدينة "أثينا" نموذجاً للنظام السياسي إذ يتكون النظام السياسي فيها من مؤسسات ظاهرها الفصل بين السلطات ومن هذه المؤسسات :</a:t>
            </a:r>
            <a:r>
              <a:rPr lang="ar-IQ" sz="2400" b="1" dirty="0" smtClean="0">
                <a:solidFill>
                  <a:srgbClr val="92D050"/>
                </a:solidFill>
              </a:rPr>
              <a:t/>
            </a:r>
            <a:br>
              <a:rPr lang="ar-IQ" sz="2400" b="1" dirty="0" smtClean="0">
                <a:solidFill>
                  <a:srgbClr val="92D050"/>
                </a:solidFill>
              </a:rPr>
            </a:br>
            <a:r>
              <a:rPr lang="ar-IQ" sz="2400" b="1" dirty="0" smtClean="0">
                <a:solidFill>
                  <a:srgbClr val="92D050"/>
                </a:solidFill>
              </a:rPr>
              <a:t/>
            </a:r>
            <a:br>
              <a:rPr lang="ar-IQ" sz="2400" b="1" dirty="0" smtClean="0">
                <a:solidFill>
                  <a:srgbClr val="92D050"/>
                </a:solidFill>
              </a:rPr>
            </a:br>
            <a:r>
              <a:rPr lang="ar-IQ" sz="2400" b="1" dirty="0" smtClean="0">
                <a:solidFill>
                  <a:srgbClr val="92D050"/>
                </a:solidFill>
              </a:rPr>
              <a:t>1</a:t>
            </a:r>
            <a:r>
              <a:rPr lang="ar-IQ" b="1" dirty="0" smtClean="0">
                <a:solidFill>
                  <a:srgbClr val="92D050"/>
                </a:solidFill>
              </a:rPr>
              <a:t>. الجمعية: </a:t>
            </a:r>
          </a:p>
          <a:p>
            <a:pPr marL="0" indent="0">
              <a:buNone/>
            </a:pPr>
            <a:r>
              <a:rPr lang="ar-IQ" b="1" dirty="0" smtClean="0">
                <a:solidFill>
                  <a:srgbClr val="92D050"/>
                </a:solidFill>
              </a:rPr>
              <a:t>وتتكون </a:t>
            </a:r>
            <a:r>
              <a:rPr lang="ar-IQ" b="1" dirty="0">
                <a:solidFill>
                  <a:srgbClr val="92D050"/>
                </a:solidFill>
              </a:rPr>
              <a:t>من جميع افراد الشعب الاحرار و من الذكور فقط </a:t>
            </a:r>
            <a:r>
              <a:rPr lang="ar-IQ" b="1" dirty="0" smtClean="0">
                <a:solidFill>
                  <a:srgbClr val="92D050"/>
                </a:solidFill>
              </a:rPr>
              <a:t>وممن </a:t>
            </a:r>
            <a:r>
              <a:rPr lang="ar-IQ" b="1" dirty="0">
                <a:solidFill>
                  <a:srgbClr val="92D050"/>
                </a:solidFill>
              </a:rPr>
              <a:t>لا تقل اعمارهم </a:t>
            </a:r>
            <a:r>
              <a:rPr lang="ar-IQ" b="1" dirty="0" smtClean="0">
                <a:solidFill>
                  <a:srgbClr val="92D050"/>
                </a:solidFill>
              </a:rPr>
              <a:t>عن( 20 </a:t>
            </a:r>
            <a:r>
              <a:rPr lang="ar-IQ" b="1" dirty="0">
                <a:solidFill>
                  <a:srgbClr val="92D050"/>
                </a:solidFill>
              </a:rPr>
              <a:t>عاما </a:t>
            </a:r>
            <a:r>
              <a:rPr lang="ar-IQ" b="1" dirty="0" smtClean="0">
                <a:solidFill>
                  <a:srgbClr val="92D050"/>
                </a:solidFill>
              </a:rPr>
              <a:t>)وواجبات الجمعيه </a:t>
            </a:r>
            <a:r>
              <a:rPr lang="ar-IQ" b="1" dirty="0">
                <a:solidFill>
                  <a:srgbClr val="92D050"/>
                </a:solidFill>
              </a:rPr>
              <a:t>هو اعلان الحرب او اقرار السلم </a:t>
            </a:r>
            <a:r>
              <a:rPr lang="ar-IQ" b="1" dirty="0" smtClean="0">
                <a:solidFill>
                  <a:srgbClr val="92D050"/>
                </a:solidFill>
              </a:rPr>
              <a:t>وعقد المعاهدات </a:t>
            </a:r>
            <a:r>
              <a:rPr lang="ar-IQ" b="1" dirty="0">
                <a:solidFill>
                  <a:srgbClr val="92D050"/>
                </a:solidFill>
              </a:rPr>
              <a:t>وفرض الضرائب والنظر في المشروعات والقوانين التي يعرضها المجلس</a:t>
            </a:r>
            <a:r>
              <a:rPr lang="ar-IQ" b="1" dirty="0" smtClean="0">
                <a:solidFill>
                  <a:srgbClr val="92D050"/>
                </a:solidFill>
              </a:rPr>
              <a:t>.</a:t>
            </a:r>
            <a:br>
              <a:rPr lang="ar-IQ" b="1" dirty="0" smtClean="0">
                <a:solidFill>
                  <a:srgbClr val="92D050"/>
                </a:solidFill>
              </a:rPr>
            </a:br>
            <a:r>
              <a:rPr lang="ar-IQ" sz="2400" b="1" dirty="0" smtClean="0">
                <a:solidFill>
                  <a:srgbClr val="92D050"/>
                </a:solidFill>
              </a:rPr>
              <a:t/>
            </a:r>
            <a:br>
              <a:rPr lang="ar-IQ" sz="2400" b="1" dirty="0" smtClean="0">
                <a:solidFill>
                  <a:srgbClr val="92D050"/>
                </a:solidFill>
              </a:rPr>
            </a:br>
            <a:r>
              <a:rPr lang="ar-IQ" sz="2400" b="1" dirty="0" smtClean="0">
                <a:solidFill>
                  <a:srgbClr val="92D050"/>
                </a:solidFill>
              </a:rPr>
              <a:t/>
            </a:r>
            <a:br>
              <a:rPr lang="ar-IQ" sz="2400" b="1" dirty="0" smtClean="0">
                <a:solidFill>
                  <a:srgbClr val="92D050"/>
                </a:solidFill>
              </a:rPr>
            </a:br>
            <a:endParaRPr lang="ar-IQ" sz="2400" b="1" dirty="0">
              <a:solidFill>
                <a:srgbClr val="92D050"/>
              </a:solidFill>
            </a:endParaRPr>
          </a:p>
        </p:txBody>
      </p:sp>
    </p:spTree>
    <p:extLst>
      <p:ext uri="{BB962C8B-B14F-4D97-AF65-F5344CB8AC3E}">
        <p14:creationId xmlns:p14="http://schemas.microsoft.com/office/powerpoint/2010/main" val="341379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705976" cy="6041362"/>
          </a:xfrm>
        </p:spPr>
        <p:txBody>
          <a:bodyPr/>
          <a:lstStyle/>
          <a:p>
            <a:r>
              <a:rPr lang="ar-IQ" b="1" dirty="0" smtClean="0">
                <a:solidFill>
                  <a:srgbClr val="92D050"/>
                </a:solidFill>
              </a:rPr>
              <a:t>2. </a:t>
            </a:r>
            <a:r>
              <a:rPr lang="ar-IQ" b="1" u="sng" dirty="0" smtClean="0">
                <a:solidFill>
                  <a:srgbClr val="92D050"/>
                </a:solidFill>
              </a:rPr>
              <a:t>المجلس :</a:t>
            </a:r>
            <a:r>
              <a:rPr lang="ar-IQ" b="1" dirty="0" smtClean="0">
                <a:solidFill>
                  <a:srgbClr val="92D050"/>
                </a:solidFill>
              </a:rPr>
              <a:t/>
            </a:r>
            <a:br>
              <a:rPr lang="ar-IQ" b="1" dirty="0" smtClean="0">
                <a:solidFill>
                  <a:srgbClr val="92D050"/>
                </a:solidFill>
              </a:rPr>
            </a:br>
            <a:r>
              <a:rPr lang="ar-IQ" b="1" dirty="0" smtClean="0">
                <a:solidFill>
                  <a:srgbClr val="92D050"/>
                </a:solidFill>
              </a:rPr>
              <a:t>               ويتكون من ( 500 عضو ) غير قابل للتمديد (مرة واحدة) وهذا يعني اشتراك كافة الموظفين ، وواجباته وظائف تشريعية وقضائية وتنفيذية .</a:t>
            </a:r>
            <a:br>
              <a:rPr lang="ar-IQ" b="1" dirty="0" smtClean="0">
                <a:solidFill>
                  <a:srgbClr val="92D050"/>
                </a:solidFill>
              </a:rPr>
            </a:br>
            <a:r>
              <a:rPr lang="ar-IQ" b="1" dirty="0" smtClean="0">
                <a:solidFill>
                  <a:srgbClr val="92D050"/>
                </a:solidFill>
              </a:rPr>
              <a:t/>
            </a:r>
            <a:br>
              <a:rPr lang="ar-IQ" b="1" dirty="0" smtClean="0">
                <a:solidFill>
                  <a:srgbClr val="92D050"/>
                </a:solidFill>
              </a:rPr>
            </a:br>
            <a:r>
              <a:rPr lang="ar-IQ" b="1" dirty="0" smtClean="0">
                <a:solidFill>
                  <a:srgbClr val="92D050"/>
                </a:solidFill>
              </a:rPr>
              <a:t>3. </a:t>
            </a:r>
            <a:r>
              <a:rPr lang="ar-IQ" b="1" u="sng" dirty="0" smtClean="0">
                <a:solidFill>
                  <a:srgbClr val="92D050"/>
                </a:solidFill>
              </a:rPr>
              <a:t>القضاء: </a:t>
            </a:r>
            <a:r>
              <a:rPr lang="ar-IQ" b="1" dirty="0" smtClean="0">
                <a:solidFill>
                  <a:srgbClr val="92D050"/>
                </a:solidFill>
              </a:rPr>
              <a:t/>
            </a:r>
            <a:br>
              <a:rPr lang="ar-IQ" b="1" dirty="0" smtClean="0">
                <a:solidFill>
                  <a:srgbClr val="92D050"/>
                </a:solidFill>
              </a:rPr>
            </a:br>
            <a:r>
              <a:rPr lang="ar-IQ" b="1" dirty="0" smtClean="0">
                <a:solidFill>
                  <a:srgbClr val="92D050"/>
                </a:solidFill>
              </a:rPr>
              <a:t>ويتكون من المحاكم واعضاءها من الاحرار الذين لاتقل اعمارهم عن (30 عام) . </a:t>
            </a:r>
            <a:br>
              <a:rPr lang="ar-IQ" b="1" dirty="0" smtClean="0">
                <a:solidFill>
                  <a:srgbClr val="92D050"/>
                </a:solidFill>
              </a:rPr>
            </a:br>
            <a:r>
              <a:rPr lang="ar-IQ" b="1" dirty="0" smtClean="0">
                <a:solidFill>
                  <a:srgbClr val="92D050"/>
                </a:solidFill>
              </a:rPr>
              <a:t/>
            </a:r>
            <a:br>
              <a:rPr lang="ar-IQ" b="1" dirty="0" smtClean="0">
                <a:solidFill>
                  <a:srgbClr val="92D050"/>
                </a:solidFill>
              </a:rPr>
            </a:br>
            <a:r>
              <a:rPr lang="ar-IQ" b="1" dirty="0" smtClean="0">
                <a:solidFill>
                  <a:srgbClr val="92D050"/>
                </a:solidFill>
              </a:rPr>
              <a:t/>
            </a:r>
            <a:br>
              <a:rPr lang="ar-IQ" b="1" dirty="0" smtClean="0">
                <a:solidFill>
                  <a:srgbClr val="92D050"/>
                </a:solidFill>
              </a:rPr>
            </a:br>
            <a:r>
              <a:rPr lang="ar-IQ" b="1" dirty="0" smtClean="0">
                <a:solidFill>
                  <a:srgbClr val="92D050"/>
                </a:solidFill>
              </a:rPr>
              <a:t>خصائص النظام السياسي في اثينا : </a:t>
            </a:r>
            <a:br>
              <a:rPr lang="ar-IQ" b="1" dirty="0" smtClean="0">
                <a:solidFill>
                  <a:srgbClr val="92D050"/>
                </a:solidFill>
              </a:rPr>
            </a:br>
            <a:r>
              <a:rPr lang="ar-IQ" b="1" dirty="0" smtClean="0">
                <a:solidFill>
                  <a:srgbClr val="92D050"/>
                </a:solidFill>
              </a:rPr>
              <a:t/>
            </a:r>
            <a:br>
              <a:rPr lang="ar-IQ" b="1" dirty="0" smtClean="0">
                <a:solidFill>
                  <a:srgbClr val="92D050"/>
                </a:solidFill>
              </a:rPr>
            </a:br>
            <a:r>
              <a:rPr lang="ar-IQ" b="1" dirty="0" smtClean="0">
                <a:solidFill>
                  <a:srgbClr val="92D050"/>
                </a:solidFill>
              </a:rPr>
              <a:t>1</a:t>
            </a:r>
            <a:r>
              <a:rPr lang="ar-IQ" b="1" u="sng" dirty="0" smtClean="0">
                <a:solidFill>
                  <a:srgbClr val="92D050"/>
                </a:solidFill>
              </a:rPr>
              <a:t>. الديمقراطية : </a:t>
            </a:r>
            <a:r>
              <a:rPr lang="ar-IQ" b="1" dirty="0" smtClean="0">
                <a:solidFill>
                  <a:srgbClr val="92D050"/>
                </a:solidFill>
              </a:rPr>
              <a:t>وذلك بوجود الهيئات المذكورة انفا حيث تعني وجود الديمقراطية </a:t>
            </a:r>
            <a:br>
              <a:rPr lang="ar-IQ" b="1" dirty="0" smtClean="0">
                <a:solidFill>
                  <a:srgbClr val="92D050"/>
                </a:solidFill>
              </a:rPr>
            </a:br>
            <a:r>
              <a:rPr lang="ar-IQ" b="1" dirty="0" smtClean="0">
                <a:solidFill>
                  <a:srgbClr val="92D050"/>
                </a:solidFill>
              </a:rPr>
              <a:t/>
            </a:r>
            <a:br>
              <a:rPr lang="ar-IQ" b="1" dirty="0" smtClean="0">
                <a:solidFill>
                  <a:srgbClr val="92D050"/>
                </a:solidFill>
              </a:rPr>
            </a:br>
            <a:r>
              <a:rPr lang="ar-IQ" b="1" dirty="0" smtClean="0">
                <a:solidFill>
                  <a:srgbClr val="92D050"/>
                </a:solidFill>
              </a:rPr>
              <a:t>2. </a:t>
            </a:r>
            <a:r>
              <a:rPr lang="ar-IQ" b="1" u="sng" dirty="0" smtClean="0">
                <a:solidFill>
                  <a:srgbClr val="92D050"/>
                </a:solidFill>
              </a:rPr>
              <a:t>الحرية .</a:t>
            </a:r>
            <a:r>
              <a:rPr lang="ar-IQ" b="1" dirty="0" smtClean="0">
                <a:solidFill>
                  <a:srgbClr val="92D050"/>
                </a:solidFill>
              </a:rPr>
              <a:t/>
            </a:r>
            <a:br>
              <a:rPr lang="ar-IQ" b="1" dirty="0" smtClean="0">
                <a:solidFill>
                  <a:srgbClr val="92D050"/>
                </a:solidFill>
              </a:rPr>
            </a:br>
            <a:r>
              <a:rPr lang="ar-IQ" b="1" dirty="0" smtClean="0">
                <a:solidFill>
                  <a:srgbClr val="92D050"/>
                </a:solidFill>
              </a:rPr>
              <a:t/>
            </a:r>
            <a:br>
              <a:rPr lang="ar-IQ" b="1" dirty="0" smtClean="0">
                <a:solidFill>
                  <a:srgbClr val="92D050"/>
                </a:solidFill>
              </a:rPr>
            </a:br>
            <a:r>
              <a:rPr lang="ar-IQ" b="1" dirty="0" smtClean="0">
                <a:solidFill>
                  <a:srgbClr val="92D050"/>
                </a:solidFill>
              </a:rPr>
              <a:t>3. </a:t>
            </a:r>
            <a:r>
              <a:rPr lang="ar-IQ" b="1" u="sng" dirty="0" smtClean="0">
                <a:solidFill>
                  <a:srgbClr val="92D050"/>
                </a:solidFill>
              </a:rPr>
              <a:t>المساواة : </a:t>
            </a:r>
            <a:r>
              <a:rPr lang="ar-IQ" b="1" dirty="0" smtClean="0">
                <a:solidFill>
                  <a:srgbClr val="92D050"/>
                </a:solidFill>
              </a:rPr>
              <a:t>اي مبدأ تولي الوظائف العامة .</a:t>
            </a:r>
            <a:br>
              <a:rPr lang="ar-IQ" b="1" dirty="0" smtClean="0">
                <a:solidFill>
                  <a:srgbClr val="92D050"/>
                </a:solidFill>
              </a:rPr>
            </a:br>
            <a:r>
              <a:rPr lang="ar-IQ" b="1" dirty="0" smtClean="0">
                <a:solidFill>
                  <a:srgbClr val="92D050"/>
                </a:solidFill>
              </a:rPr>
              <a:t/>
            </a:r>
            <a:br>
              <a:rPr lang="ar-IQ" b="1" dirty="0" smtClean="0">
                <a:solidFill>
                  <a:srgbClr val="92D050"/>
                </a:solidFill>
              </a:rPr>
            </a:br>
            <a:r>
              <a:rPr lang="ar-IQ" b="1" dirty="0" smtClean="0">
                <a:solidFill>
                  <a:srgbClr val="92D050"/>
                </a:solidFill>
              </a:rPr>
              <a:t>4. </a:t>
            </a:r>
            <a:r>
              <a:rPr lang="ar-IQ" b="1" u="sng" dirty="0" smtClean="0">
                <a:solidFill>
                  <a:srgbClr val="92D050"/>
                </a:solidFill>
              </a:rPr>
              <a:t>العدالة : </a:t>
            </a:r>
            <a:r>
              <a:rPr lang="ar-IQ" b="1" dirty="0" smtClean="0">
                <a:solidFill>
                  <a:srgbClr val="92D050"/>
                </a:solidFill>
              </a:rPr>
              <a:t>اي مبدأ وجود الشرعية وسيادة القانون .</a:t>
            </a:r>
            <a:br>
              <a:rPr lang="ar-IQ" b="1" dirty="0" smtClean="0">
                <a:solidFill>
                  <a:srgbClr val="92D050"/>
                </a:solidFill>
              </a:rPr>
            </a:br>
            <a:r>
              <a:rPr lang="ar-IQ" b="1" dirty="0" smtClean="0">
                <a:solidFill>
                  <a:srgbClr val="92D050"/>
                </a:solidFill>
              </a:rPr>
              <a:t/>
            </a:r>
            <a:br>
              <a:rPr lang="ar-IQ" b="1" dirty="0" smtClean="0">
                <a:solidFill>
                  <a:srgbClr val="92D050"/>
                </a:solidFill>
              </a:rPr>
            </a:br>
            <a:r>
              <a:rPr lang="ar-IQ" b="1" dirty="0" smtClean="0">
                <a:solidFill>
                  <a:srgbClr val="92D050"/>
                </a:solidFill>
              </a:rPr>
              <a:t>ويجب ملاحظة ان كل ماذكر اعلاه يشمل الافراد الاحرار فقط إذ يوجد في هذا المجتمع نظام الرق والعبودية وتشمل ثلث المجتمع .</a:t>
            </a:r>
          </a:p>
          <a:p>
            <a:pPr marL="0" indent="0">
              <a:buNone/>
            </a:pPr>
            <a:endParaRPr lang="ar-IQ" b="1" dirty="0">
              <a:solidFill>
                <a:srgbClr val="92D050"/>
              </a:solidFill>
            </a:endParaRPr>
          </a:p>
        </p:txBody>
      </p:sp>
    </p:spTree>
    <p:extLst>
      <p:ext uri="{BB962C8B-B14F-4D97-AF65-F5344CB8AC3E}">
        <p14:creationId xmlns:p14="http://schemas.microsoft.com/office/powerpoint/2010/main" val="2823025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0254343" cy="6041362"/>
          </a:xfrm>
        </p:spPr>
        <p:txBody>
          <a:bodyPr/>
          <a:lstStyle/>
          <a:p>
            <a:pPr marL="0" indent="0">
              <a:buNone/>
            </a:pPr>
            <a:r>
              <a:rPr lang="ar-IQ" b="1" dirty="0" smtClean="0">
                <a:solidFill>
                  <a:schemeClr val="accent5">
                    <a:lumMod val="60000"/>
                    <a:lumOff val="40000"/>
                  </a:schemeClr>
                </a:solidFill>
              </a:rPr>
              <a:t>خصائص النظام السياسي في روما :</a:t>
            </a:r>
          </a:p>
          <a:p>
            <a:pPr marL="0" indent="0">
              <a:buNone/>
            </a:pPr>
            <a:r>
              <a:rPr lang="ar-IQ" b="1" dirty="0" smtClean="0">
                <a:solidFill>
                  <a:schemeClr val="accent5">
                    <a:lumMod val="60000"/>
                    <a:lumOff val="40000"/>
                  </a:schemeClr>
                </a:solidFill>
              </a:rPr>
              <a:t>يتكون النظام السياسي في روما من : </a:t>
            </a:r>
            <a:r>
              <a:rPr lang="ar-IQ" b="1" dirty="0" smtClean="0">
                <a:solidFill>
                  <a:srgbClr val="92D050"/>
                </a:solidFill>
              </a:rPr>
              <a:t/>
            </a:r>
            <a:br>
              <a:rPr lang="ar-IQ" b="1" dirty="0" smtClean="0">
                <a:solidFill>
                  <a:srgbClr val="92D050"/>
                </a:solidFill>
              </a:rPr>
            </a:br>
            <a:endParaRPr lang="ar-IQ" b="1" dirty="0" smtClean="0">
              <a:solidFill>
                <a:srgbClr val="92D050"/>
              </a:solidFill>
            </a:endParaRPr>
          </a:p>
          <a:p>
            <a:r>
              <a:rPr lang="ar-IQ" b="1" dirty="0" smtClean="0">
                <a:solidFill>
                  <a:srgbClr val="92D050"/>
                </a:solidFill>
              </a:rPr>
              <a:t>1. رئيس الدولة ( الملك ) .</a:t>
            </a:r>
          </a:p>
          <a:p>
            <a:r>
              <a:rPr lang="ar-IQ" b="1" dirty="0" smtClean="0">
                <a:solidFill>
                  <a:srgbClr val="92D050"/>
                </a:solidFill>
              </a:rPr>
              <a:t>2. مجلس الشيوخ ( رؤساء العشائر وكبار القوم ) .</a:t>
            </a:r>
          </a:p>
          <a:p>
            <a:r>
              <a:rPr lang="ar-IQ" b="1" dirty="0" smtClean="0">
                <a:solidFill>
                  <a:srgbClr val="92D050"/>
                </a:solidFill>
              </a:rPr>
              <a:t>3. مجالس شعبية ( يتكون من عامة الناس الاشراف ) . </a:t>
            </a:r>
          </a:p>
          <a:p>
            <a:endParaRPr lang="ar-IQ" b="1" dirty="0">
              <a:solidFill>
                <a:srgbClr val="92D050"/>
              </a:solidFill>
            </a:endParaRPr>
          </a:p>
          <a:p>
            <a:pPr marL="0" indent="0">
              <a:buNone/>
            </a:pPr>
            <a:r>
              <a:rPr lang="ar-IQ" b="1" dirty="0" smtClean="0">
                <a:solidFill>
                  <a:srgbClr val="92D050"/>
                </a:solidFill>
              </a:rPr>
              <a:t>يتالف المجتمع الروماني من :</a:t>
            </a:r>
            <a:br>
              <a:rPr lang="ar-IQ" b="1" dirty="0" smtClean="0">
                <a:solidFill>
                  <a:srgbClr val="92D050"/>
                </a:solidFill>
              </a:rPr>
            </a:br>
            <a:r>
              <a:rPr lang="ar-IQ" b="1" dirty="0" smtClean="0">
                <a:solidFill>
                  <a:srgbClr val="92D050"/>
                </a:solidFill>
              </a:rPr>
              <a:t/>
            </a:r>
            <a:br>
              <a:rPr lang="ar-IQ" b="1" dirty="0" smtClean="0">
                <a:solidFill>
                  <a:srgbClr val="92D050"/>
                </a:solidFill>
              </a:rPr>
            </a:br>
            <a:r>
              <a:rPr lang="ar-IQ" b="1" dirty="0" smtClean="0">
                <a:solidFill>
                  <a:srgbClr val="92D050"/>
                </a:solidFill>
              </a:rPr>
              <a:t>1. </a:t>
            </a:r>
            <a:r>
              <a:rPr lang="ar-IQ" b="1" u="sng" dirty="0" smtClean="0">
                <a:solidFill>
                  <a:srgbClr val="92D050"/>
                </a:solidFill>
              </a:rPr>
              <a:t>طبقة الاشراف : </a:t>
            </a:r>
            <a:r>
              <a:rPr lang="ar-IQ" b="1" dirty="0" smtClean="0">
                <a:solidFill>
                  <a:srgbClr val="92D050"/>
                </a:solidFill>
              </a:rPr>
              <a:t>وهم (زعماء طبقة الاحرار والصالحين ) .</a:t>
            </a:r>
          </a:p>
          <a:p>
            <a:pPr marL="0" indent="0">
              <a:buNone/>
            </a:pPr>
            <a:endParaRPr lang="ar-IQ" b="1" dirty="0">
              <a:solidFill>
                <a:srgbClr val="92D050"/>
              </a:solidFill>
            </a:endParaRPr>
          </a:p>
          <a:p>
            <a:pPr marL="0" indent="0">
              <a:buNone/>
            </a:pPr>
            <a:r>
              <a:rPr lang="ar-IQ" b="1" dirty="0" smtClean="0">
                <a:solidFill>
                  <a:srgbClr val="92D050"/>
                </a:solidFill>
              </a:rPr>
              <a:t>2. </a:t>
            </a:r>
            <a:r>
              <a:rPr lang="ar-IQ" b="1" u="sng" dirty="0" smtClean="0">
                <a:solidFill>
                  <a:srgbClr val="92D050"/>
                </a:solidFill>
              </a:rPr>
              <a:t>العامة : </a:t>
            </a:r>
            <a:r>
              <a:rPr lang="ar-IQ" b="1" dirty="0" smtClean="0">
                <a:solidFill>
                  <a:srgbClr val="92D050"/>
                </a:solidFill>
              </a:rPr>
              <a:t>وتطلق على افرادهم بالمواطن والذي لديه حقوق الحصانة من التعذيب القانوني وله حق التظلم ضد اي موظف امبراطوري الى الجمعية في روما وله حق الاقتراع والانتخاب .</a:t>
            </a:r>
          </a:p>
          <a:p>
            <a:pPr marL="0" indent="0">
              <a:buNone/>
            </a:pPr>
            <a:r>
              <a:rPr lang="ar-IQ" b="1" dirty="0" smtClean="0">
                <a:solidFill>
                  <a:srgbClr val="92D050"/>
                </a:solidFill>
              </a:rPr>
              <a:t>3. </a:t>
            </a:r>
            <a:r>
              <a:rPr lang="ar-IQ" b="1" u="sng" dirty="0" smtClean="0">
                <a:solidFill>
                  <a:srgbClr val="92D050"/>
                </a:solidFill>
              </a:rPr>
              <a:t>العبيد : </a:t>
            </a:r>
            <a:r>
              <a:rPr lang="ar-IQ" b="1" dirty="0" smtClean="0">
                <a:solidFill>
                  <a:srgbClr val="92D050"/>
                </a:solidFill>
              </a:rPr>
              <a:t>وليس لديهم اي حقوق سوى العمل مقابل العيش والعبد يباع ويقتل بقرار من مالكه. </a:t>
            </a:r>
            <a:endParaRPr lang="ar-IQ" b="1" dirty="0">
              <a:solidFill>
                <a:srgbClr val="92D050"/>
              </a:solidFill>
            </a:endParaRPr>
          </a:p>
        </p:txBody>
      </p:sp>
    </p:spTree>
    <p:extLst>
      <p:ext uri="{BB962C8B-B14F-4D97-AF65-F5344CB8AC3E}">
        <p14:creationId xmlns:p14="http://schemas.microsoft.com/office/powerpoint/2010/main" val="674845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0254343" cy="6041362"/>
          </a:xfrm>
        </p:spPr>
        <p:txBody>
          <a:bodyPr/>
          <a:lstStyle/>
          <a:p>
            <a:r>
              <a:rPr lang="ar-IQ" b="1" dirty="0" smtClean="0">
                <a:solidFill>
                  <a:schemeClr val="accent5">
                    <a:lumMod val="60000"/>
                    <a:lumOff val="40000"/>
                  </a:schemeClr>
                </a:solidFill>
              </a:rPr>
              <a:t>قسم العامة من المواطنين الى ثلاثة اقسام : </a:t>
            </a:r>
          </a:p>
          <a:p>
            <a:pPr>
              <a:buAutoNum type="arabicPeriod"/>
            </a:pPr>
            <a:r>
              <a:rPr lang="ar-IQ" b="1" dirty="0" smtClean="0">
                <a:solidFill>
                  <a:srgbClr val="92D050"/>
                </a:solidFill>
              </a:rPr>
              <a:t>المواطنون الكاملون : ممن لهم حق الاقتراع والتوظف والزواج بحرة والتعاقد التجاري المحمي بالقانون . </a:t>
            </a:r>
            <a:br>
              <a:rPr lang="ar-IQ" b="1" dirty="0" smtClean="0">
                <a:solidFill>
                  <a:srgbClr val="92D050"/>
                </a:solidFill>
              </a:rPr>
            </a:br>
            <a:r>
              <a:rPr lang="ar-IQ" b="1" dirty="0" smtClean="0">
                <a:solidFill>
                  <a:srgbClr val="92D050"/>
                </a:solidFill>
              </a:rPr>
              <a:t/>
            </a:r>
            <a:br>
              <a:rPr lang="ar-IQ" b="1" dirty="0" smtClean="0">
                <a:solidFill>
                  <a:srgbClr val="92D050"/>
                </a:solidFill>
              </a:rPr>
            </a:br>
            <a:r>
              <a:rPr lang="ar-IQ" b="1" dirty="0" smtClean="0">
                <a:solidFill>
                  <a:srgbClr val="92D050"/>
                </a:solidFill>
              </a:rPr>
              <a:t>2. المواطنون ممن لهم حق الزواج والتعاقد فقط . </a:t>
            </a:r>
            <a:br>
              <a:rPr lang="ar-IQ" b="1" dirty="0" smtClean="0">
                <a:solidFill>
                  <a:srgbClr val="92D050"/>
                </a:solidFill>
              </a:rPr>
            </a:br>
            <a:r>
              <a:rPr lang="ar-IQ" b="1" dirty="0" smtClean="0">
                <a:solidFill>
                  <a:srgbClr val="92D050"/>
                </a:solidFill>
              </a:rPr>
              <a:t/>
            </a:r>
            <a:br>
              <a:rPr lang="ar-IQ" b="1" dirty="0" smtClean="0">
                <a:solidFill>
                  <a:srgbClr val="92D050"/>
                </a:solidFill>
              </a:rPr>
            </a:br>
            <a:r>
              <a:rPr lang="ar-IQ" b="1" dirty="0" smtClean="0">
                <a:solidFill>
                  <a:srgbClr val="92D050"/>
                </a:solidFill>
              </a:rPr>
              <a:t>3. المواطنون ممن لهم حق الاقتراع والتعاقد فقط .</a:t>
            </a:r>
          </a:p>
          <a:p>
            <a:pPr>
              <a:buAutoNum type="arabicPeriod"/>
            </a:pPr>
            <a:endParaRPr lang="ar-IQ" dirty="0"/>
          </a:p>
          <a:p>
            <a:pPr marL="0" indent="0">
              <a:buNone/>
            </a:pPr>
            <a:r>
              <a:rPr lang="ar-IQ" b="1" dirty="0" smtClean="0">
                <a:solidFill>
                  <a:schemeClr val="accent5">
                    <a:lumMod val="60000"/>
                    <a:lumOff val="40000"/>
                  </a:schemeClr>
                </a:solidFill>
              </a:rPr>
              <a:t>القوانين والتشريعات التي صدرت في وادي الرافدين والتي نظمت حياة المجتمع الانساني :   </a:t>
            </a:r>
          </a:p>
          <a:p>
            <a:pPr marL="0" indent="0">
              <a:buNone/>
            </a:pPr>
            <a:r>
              <a:rPr lang="ar-IQ" b="1" dirty="0" smtClean="0">
                <a:solidFill>
                  <a:schemeClr val="accent5">
                    <a:lumMod val="60000"/>
                    <a:lumOff val="40000"/>
                  </a:schemeClr>
                </a:solidFill>
              </a:rPr>
              <a:t>لقد كان الملك يحكم شعبه باسم الالهة ثم تطورت المجتمعات فظهرت القاعدة المعرفية ( صدور قوانين تنظم حياة الاحرار والعامة ) ثم مرحلة التدوين القانوني في بلاد وادي الرافدين ومن اهم القوانين : </a:t>
            </a:r>
          </a:p>
          <a:p>
            <a:pPr marL="0" indent="0">
              <a:buNone/>
            </a:pPr>
            <a:r>
              <a:rPr lang="ar-IQ" b="1" dirty="0" smtClean="0">
                <a:solidFill>
                  <a:schemeClr val="accent5">
                    <a:lumMod val="60000"/>
                    <a:lumOff val="40000"/>
                  </a:schemeClr>
                </a:solidFill>
              </a:rPr>
              <a:t>1. </a:t>
            </a:r>
            <a:r>
              <a:rPr lang="ar-IQ" b="1" u="sng" dirty="0" smtClean="0">
                <a:solidFill>
                  <a:schemeClr val="accent5">
                    <a:lumMod val="60000"/>
                    <a:lumOff val="40000"/>
                  </a:schemeClr>
                </a:solidFill>
              </a:rPr>
              <a:t>اصلاحات اور كاجينا </a:t>
            </a:r>
            <a:r>
              <a:rPr lang="ar-IQ" b="1" dirty="0" smtClean="0">
                <a:solidFill>
                  <a:schemeClr val="accent5">
                    <a:lumMod val="60000"/>
                    <a:lumOff val="40000"/>
                  </a:schemeClr>
                </a:solidFill>
              </a:rPr>
              <a:t>(قبل 3000 سنة ق . م ) ومنها :</a:t>
            </a:r>
            <a:br>
              <a:rPr lang="ar-IQ" b="1" dirty="0" smtClean="0">
                <a:solidFill>
                  <a:schemeClr val="accent5">
                    <a:lumMod val="60000"/>
                    <a:lumOff val="40000"/>
                  </a:schemeClr>
                </a:solidFill>
              </a:rPr>
            </a:br>
            <a:r>
              <a:rPr lang="ar-IQ" b="1" dirty="0" smtClean="0">
                <a:solidFill>
                  <a:schemeClr val="accent5">
                    <a:lumMod val="60000"/>
                    <a:lumOff val="40000"/>
                  </a:schemeClr>
                </a:solidFill>
              </a:rPr>
              <a:t>أ. وهب الحرية لشعبه .</a:t>
            </a:r>
          </a:p>
          <a:p>
            <a:pPr marL="0" indent="0">
              <a:buNone/>
            </a:pPr>
            <a:r>
              <a:rPr lang="ar-IQ" b="1" dirty="0" smtClean="0">
                <a:solidFill>
                  <a:schemeClr val="accent5">
                    <a:lumMod val="60000"/>
                    <a:lumOff val="40000"/>
                  </a:schemeClr>
                </a:solidFill>
              </a:rPr>
              <a:t>ب. اعاد الحرية والعدل الى الناس وازال عنهم المظالم والاستغلال وتعد اول وثيقة نادت بحقوق الانسان وحريته . </a:t>
            </a:r>
            <a:endParaRPr lang="ar-IQ" b="1" dirty="0">
              <a:solidFill>
                <a:schemeClr val="accent5">
                  <a:lumMod val="60000"/>
                  <a:lumOff val="40000"/>
                </a:schemeClr>
              </a:solidFill>
            </a:endParaRPr>
          </a:p>
        </p:txBody>
      </p:sp>
    </p:spTree>
    <p:extLst>
      <p:ext uri="{BB962C8B-B14F-4D97-AF65-F5344CB8AC3E}">
        <p14:creationId xmlns:p14="http://schemas.microsoft.com/office/powerpoint/2010/main" val="339704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0254343" cy="6857999"/>
          </a:xfrm>
        </p:spPr>
        <p:txBody>
          <a:bodyPr/>
          <a:lstStyle/>
          <a:p>
            <a:pPr marL="0" indent="0">
              <a:buNone/>
            </a:pPr>
            <a:r>
              <a:rPr lang="ar-IQ" dirty="0" smtClean="0">
                <a:solidFill>
                  <a:schemeClr val="accent5"/>
                </a:solidFill>
              </a:rPr>
              <a:t>2</a:t>
            </a:r>
            <a:r>
              <a:rPr lang="ar-IQ" b="1" dirty="0" smtClean="0">
                <a:solidFill>
                  <a:schemeClr val="accent5"/>
                </a:solidFill>
              </a:rPr>
              <a:t>. </a:t>
            </a:r>
            <a:r>
              <a:rPr lang="ar-IQ" b="1" u="sng" dirty="0" smtClean="0">
                <a:solidFill>
                  <a:schemeClr val="accent5"/>
                </a:solidFill>
              </a:rPr>
              <a:t>قانون اورنمو : </a:t>
            </a:r>
            <a:r>
              <a:rPr lang="ar-IQ" b="1" dirty="0" smtClean="0">
                <a:solidFill>
                  <a:schemeClr val="accent5"/>
                </a:solidFill>
              </a:rPr>
              <a:t>(3000 – 7000 ق. م ) : وكان اول كتاب شامل من كتب القانون في تاريخ العالم حيث انصرفت الى تنظيم الاسرة والامومة وحقوق المرأة في التملك وتنظيم العلاقات التجارية </a:t>
            </a:r>
          </a:p>
          <a:p>
            <a:pPr marL="0" indent="0">
              <a:buNone/>
            </a:pPr>
            <a:endParaRPr lang="ar-IQ" b="1" dirty="0">
              <a:solidFill>
                <a:schemeClr val="accent5"/>
              </a:solidFill>
            </a:endParaRPr>
          </a:p>
          <a:p>
            <a:pPr marL="0" indent="0">
              <a:buNone/>
            </a:pPr>
            <a:r>
              <a:rPr lang="ar-IQ" b="1" dirty="0" smtClean="0">
                <a:solidFill>
                  <a:schemeClr val="accent5"/>
                </a:solidFill>
              </a:rPr>
              <a:t>3. </a:t>
            </a:r>
            <a:r>
              <a:rPr lang="ar-IQ" b="1" u="sng" dirty="0" smtClean="0">
                <a:solidFill>
                  <a:schemeClr val="accent5"/>
                </a:solidFill>
              </a:rPr>
              <a:t>قانون لبت عشتار : </a:t>
            </a:r>
            <a:r>
              <a:rPr lang="ar-IQ" b="1" dirty="0" smtClean="0">
                <a:solidFill>
                  <a:schemeClr val="accent5"/>
                </a:solidFill>
              </a:rPr>
              <a:t>ويتكون من 38 مادة حيث عهد الملك بالقضاء على البغضاء والعنف ونشر الوفاء .</a:t>
            </a:r>
          </a:p>
          <a:p>
            <a:pPr marL="0" indent="0">
              <a:buNone/>
            </a:pPr>
            <a:endParaRPr lang="ar-IQ" b="1" dirty="0">
              <a:solidFill>
                <a:schemeClr val="accent5"/>
              </a:solidFill>
            </a:endParaRPr>
          </a:p>
          <a:p>
            <a:pPr marL="0" indent="0">
              <a:buNone/>
            </a:pPr>
            <a:r>
              <a:rPr lang="ar-IQ" b="1" dirty="0" smtClean="0">
                <a:solidFill>
                  <a:schemeClr val="accent5"/>
                </a:solidFill>
              </a:rPr>
              <a:t>4. </a:t>
            </a:r>
            <a:r>
              <a:rPr lang="ar-IQ" b="1" u="sng" dirty="0" smtClean="0">
                <a:solidFill>
                  <a:schemeClr val="accent5"/>
                </a:solidFill>
              </a:rPr>
              <a:t>قانون حمورابي : </a:t>
            </a:r>
            <a:r>
              <a:rPr lang="ar-IQ" b="1" dirty="0" smtClean="0">
                <a:solidFill>
                  <a:schemeClr val="accent5"/>
                </a:solidFill>
              </a:rPr>
              <a:t>ويتكون من 282 مادة صدرت عام 1770 ق. م وصنفت في القضايا التالية ( مادة الدعاوى، الاموال ، العقار والاراضي ، القضايا التجارية ، الاحوال الشخصية ، اصحاب المهن ، اجور الصناع والعمال ، العبيد)  </a:t>
            </a:r>
          </a:p>
          <a:p>
            <a:pPr marL="0" indent="0">
              <a:buNone/>
            </a:pPr>
            <a:endParaRPr lang="ar-IQ" b="1" dirty="0">
              <a:solidFill>
                <a:schemeClr val="accent5"/>
              </a:solidFill>
            </a:endParaRPr>
          </a:p>
          <a:p>
            <a:pPr marL="0" indent="0">
              <a:buNone/>
            </a:pPr>
            <a:r>
              <a:rPr lang="ar-IQ" b="1" dirty="0" smtClean="0">
                <a:solidFill>
                  <a:schemeClr val="accent3">
                    <a:lumMod val="75000"/>
                  </a:schemeClr>
                </a:solidFill>
              </a:rPr>
              <a:t>خصائص التركيب الاجتماعي في بلاد وادي الرافدين : </a:t>
            </a:r>
          </a:p>
          <a:p>
            <a:pPr marL="0" indent="0">
              <a:buNone/>
            </a:pPr>
            <a:r>
              <a:rPr lang="ar-IQ" b="1" dirty="0" smtClean="0">
                <a:solidFill>
                  <a:schemeClr val="accent3">
                    <a:lumMod val="75000"/>
                  </a:schemeClr>
                </a:solidFill>
              </a:rPr>
              <a:t>يتكون المجتمع السومري من : </a:t>
            </a:r>
          </a:p>
          <a:p>
            <a:pPr marL="0" indent="0">
              <a:buNone/>
            </a:pPr>
            <a:r>
              <a:rPr lang="ar-IQ" b="1" dirty="0" smtClean="0">
                <a:solidFill>
                  <a:schemeClr val="accent5"/>
                </a:solidFill>
              </a:rPr>
              <a:t>  </a:t>
            </a:r>
            <a:r>
              <a:rPr lang="ar-IQ" b="1" dirty="0" smtClean="0">
                <a:solidFill>
                  <a:schemeClr val="accent4">
                    <a:lumMod val="60000"/>
                    <a:lumOff val="40000"/>
                  </a:schemeClr>
                </a:solidFill>
              </a:rPr>
              <a:t>سلطة الملك                  مجلس الشيوخ   المجالس العامة   الاتباع              العبيد</a:t>
            </a:r>
            <a:br>
              <a:rPr lang="ar-IQ" b="1" dirty="0" smtClean="0">
                <a:solidFill>
                  <a:schemeClr val="accent4">
                    <a:lumMod val="60000"/>
                    <a:lumOff val="40000"/>
                  </a:schemeClr>
                </a:solidFill>
              </a:rPr>
            </a:br>
            <a:endParaRPr lang="ar-IQ" b="1" dirty="0">
              <a:solidFill>
                <a:schemeClr val="accent4">
                  <a:lumMod val="60000"/>
                  <a:lumOff val="40000"/>
                </a:schemeClr>
              </a:solidFill>
            </a:endParaRPr>
          </a:p>
        </p:txBody>
      </p:sp>
      <p:grpSp>
        <p:nvGrpSpPr>
          <p:cNvPr id="29" name="Group 28"/>
          <p:cNvGrpSpPr/>
          <p:nvPr/>
        </p:nvGrpSpPr>
        <p:grpSpPr>
          <a:xfrm>
            <a:off x="2064235" y="4603894"/>
            <a:ext cx="6692435" cy="1743744"/>
            <a:chOff x="2064235" y="4603894"/>
            <a:chExt cx="6692435" cy="1743744"/>
          </a:xfrm>
        </p:grpSpPr>
        <p:cxnSp>
          <p:nvCxnSpPr>
            <p:cNvPr id="4" name="Straight Arrow Connector 3"/>
            <p:cNvCxnSpPr/>
            <p:nvPr/>
          </p:nvCxnSpPr>
          <p:spPr>
            <a:xfrm flipV="1">
              <a:off x="5898031" y="4710223"/>
              <a:ext cx="2858639" cy="163741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 name="Straight Arrow Connector 6"/>
            <p:cNvCxnSpPr/>
            <p:nvPr/>
          </p:nvCxnSpPr>
          <p:spPr>
            <a:xfrm flipH="1" flipV="1">
              <a:off x="3608992" y="4603896"/>
              <a:ext cx="2289039" cy="174374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flipH="1" flipV="1">
              <a:off x="4912242" y="4603895"/>
              <a:ext cx="985790" cy="174374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V="1">
              <a:off x="5884359" y="4603894"/>
              <a:ext cx="792888" cy="1743744"/>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p:nvPr/>
          </p:nvCxnSpPr>
          <p:spPr>
            <a:xfrm flipH="1" flipV="1">
              <a:off x="2064235" y="4603897"/>
              <a:ext cx="3833796" cy="174374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785276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0254343" cy="6041362"/>
          </a:xfrm>
        </p:spPr>
        <p:txBody>
          <a:bodyPr/>
          <a:lstStyle/>
          <a:p>
            <a:r>
              <a:rPr lang="ar-IQ" dirty="0" smtClean="0"/>
              <a:t>         </a:t>
            </a:r>
            <a:r>
              <a:rPr lang="ar-IQ" b="1" dirty="0" smtClean="0">
                <a:solidFill>
                  <a:schemeClr val="accent3">
                    <a:lumMod val="75000"/>
                  </a:schemeClr>
                </a:solidFill>
              </a:rPr>
              <a:t>* </a:t>
            </a:r>
            <a:r>
              <a:rPr lang="ar-IQ" b="1" u="sng" dirty="0" smtClean="0">
                <a:solidFill>
                  <a:schemeClr val="accent3">
                    <a:lumMod val="75000"/>
                  </a:schemeClr>
                </a:solidFill>
              </a:rPr>
              <a:t>مجلس الشيوخ : </a:t>
            </a:r>
            <a:r>
              <a:rPr lang="ar-IQ" b="1" dirty="0" smtClean="0">
                <a:solidFill>
                  <a:schemeClr val="accent3">
                    <a:lumMod val="75000"/>
                  </a:schemeClr>
                </a:solidFill>
              </a:rPr>
              <a:t>ويتالف من النبلاء ورؤساء المجتمعات القروية .</a:t>
            </a:r>
          </a:p>
          <a:p>
            <a:r>
              <a:rPr lang="ar-IQ" b="1" dirty="0">
                <a:solidFill>
                  <a:schemeClr val="accent3">
                    <a:lumMod val="75000"/>
                  </a:schemeClr>
                </a:solidFill>
              </a:rPr>
              <a:t> </a:t>
            </a:r>
            <a:r>
              <a:rPr lang="ar-IQ" b="1" dirty="0" smtClean="0">
                <a:solidFill>
                  <a:schemeClr val="accent3">
                    <a:lumMod val="75000"/>
                  </a:schemeClr>
                </a:solidFill>
              </a:rPr>
              <a:t>        </a:t>
            </a:r>
          </a:p>
          <a:p>
            <a:r>
              <a:rPr lang="ar-IQ" b="1" dirty="0">
                <a:solidFill>
                  <a:schemeClr val="accent3">
                    <a:lumMod val="75000"/>
                  </a:schemeClr>
                </a:solidFill>
              </a:rPr>
              <a:t> </a:t>
            </a:r>
            <a:r>
              <a:rPr lang="ar-IQ" b="1" dirty="0" smtClean="0">
                <a:solidFill>
                  <a:schemeClr val="accent3">
                    <a:lumMod val="75000"/>
                  </a:schemeClr>
                </a:solidFill>
              </a:rPr>
              <a:t>      * </a:t>
            </a:r>
            <a:r>
              <a:rPr lang="ar-IQ" b="1" u="sng" dirty="0" smtClean="0">
                <a:solidFill>
                  <a:schemeClr val="accent3">
                    <a:lumMod val="75000"/>
                  </a:schemeClr>
                </a:solidFill>
              </a:rPr>
              <a:t>المجالس العامة : </a:t>
            </a:r>
            <a:r>
              <a:rPr lang="ar-IQ" b="1" dirty="0" smtClean="0">
                <a:solidFill>
                  <a:schemeClr val="accent3">
                    <a:lumMod val="75000"/>
                  </a:schemeClr>
                </a:solidFill>
              </a:rPr>
              <a:t>تعني مجلس الشعب ويتكون اعضاءها من الاحرار ومن عامة الشعب ويتمثلون</a:t>
            </a:r>
          </a:p>
          <a:p>
            <a:r>
              <a:rPr lang="ar-IQ" b="1" dirty="0">
                <a:solidFill>
                  <a:schemeClr val="accent3">
                    <a:lumMod val="75000"/>
                  </a:schemeClr>
                </a:solidFill>
              </a:rPr>
              <a:t> </a:t>
            </a:r>
            <a:r>
              <a:rPr lang="ar-IQ" b="1" dirty="0" smtClean="0">
                <a:solidFill>
                  <a:schemeClr val="accent3">
                    <a:lumMod val="75000"/>
                  </a:schemeClr>
                </a:solidFill>
              </a:rPr>
              <a:t>                               بالاعضاء </a:t>
            </a:r>
            <a:r>
              <a:rPr lang="ar-IQ" b="1" dirty="0">
                <a:solidFill>
                  <a:schemeClr val="accent3">
                    <a:lumMod val="75000"/>
                  </a:schemeClr>
                </a:solidFill>
              </a:rPr>
              <a:t>الاعتياديين </a:t>
            </a:r>
            <a:r>
              <a:rPr lang="ar-IQ" b="1" dirty="0" smtClean="0">
                <a:solidFill>
                  <a:schemeClr val="accent3">
                    <a:lumMod val="75000"/>
                  </a:schemeClr>
                </a:solidFill>
              </a:rPr>
              <a:t>. </a:t>
            </a:r>
          </a:p>
          <a:p>
            <a:r>
              <a:rPr lang="ar-IQ" b="1" dirty="0">
                <a:solidFill>
                  <a:schemeClr val="accent3">
                    <a:lumMod val="75000"/>
                  </a:schemeClr>
                </a:solidFill>
              </a:rPr>
              <a:t> </a:t>
            </a:r>
            <a:r>
              <a:rPr lang="ar-IQ" b="1" dirty="0" smtClean="0">
                <a:solidFill>
                  <a:schemeClr val="accent3">
                    <a:lumMod val="75000"/>
                  </a:schemeClr>
                </a:solidFill>
              </a:rPr>
              <a:t>     * </a:t>
            </a:r>
            <a:r>
              <a:rPr lang="ar-IQ" b="1" u="sng" dirty="0" smtClean="0">
                <a:solidFill>
                  <a:schemeClr val="accent3">
                    <a:lumMod val="75000"/>
                  </a:schemeClr>
                </a:solidFill>
              </a:rPr>
              <a:t>  الاتباع : </a:t>
            </a:r>
            <a:r>
              <a:rPr lang="ar-IQ" b="1" dirty="0" smtClean="0">
                <a:solidFill>
                  <a:schemeClr val="accent3">
                    <a:lumMod val="75000"/>
                  </a:schemeClr>
                </a:solidFill>
              </a:rPr>
              <a:t>اتباع النبلاء وخدم المعابد .</a:t>
            </a:r>
          </a:p>
          <a:p>
            <a:r>
              <a:rPr lang="ar-IQ" b="1" dirty="0">
                <a:solidFill>
                  <a:schemeClr val="accent3">
                    <a:lumMod val="75000"/>
                  </a:schemeClr>
                </a:solidFill>
              </a:rPr>
              <a:t> </a:t>
            </a:r>
            <a:r>
              <a:rPr lang="ar-IQ" b="1" dirty="0" smtClean="0">
                <a:solidFill>
                  <a:schemeClr val="accent3">
                    <a:lumMod val="75000"/>
                  </a:schemeClr>
                </a:solidFill>
              </a:rPr>
              <a:t>       </a:t>
            </a:r>
          </a:p>
          <a:p>
            <a:r>
              <a:rPr lang="ar-IQ" b="1" dirty="0">
                <a:solidFill>
                  <a:schemeClr val="accent3">
                    <a:lumMod val="75000"/>
                  </a:schemeClr>
                </a:solidFill>
              </a:rPr>
              <a:t> </a:t>
            </a:r>
            <a:r>
              <a:rPr lang="ar-IQ" b="1" dirty="0" smtClean="0">
                <a:solidFill>
                  <a:schemeClr val="accent3">
                    <a:lumMod val="75000"/>
                  </a:schemeClr>
                </a:solidFill>
              </a:rPr>
              <a:t>     * </a:t>
            </a:r>
            <a:r>
              <a:rPr lang="ar-IQ" b="1" u="sng" dirty="0" smtClean="0">
                <a:solidFill>
                  <a:schemeClr val="accent3">
                    <a:lumMod val="75000"/>
                  </a:schemeClr>
                </a:solidFill>
              </a:rPr>
              <a:t>العبيد : </a:t>
            </a:r>
            <a:r>
              <a:rPr lang="ar-IQ" b="1" dirty="0" smtClean="0">
                <a:solidFill>
                  <a:schemeClr val="accent3">
                    <a:lumMod val="75000"/>
                  </a:schemeClr>
                </a:solidFill>
              </a:rPr>
              <a:t>وهم ادنى طبقة في المجتمع وياتون من خلال اسرهم في الحروب او شراؤهم .</a:t>
            </a:r>
          </a:p>
          <a:p>
            <a:endParaRPr lang="ar-IQ" b="1" dirty="0">
              <a:solidFill>
                <a:schemeClr val="accent3">
                  <a:lumMod val="75000"/>
                </a:schemeClr>
              </a:solidFill>
            </a:endParaRPr>
          </a:p>
          <a:p>
            <a:r>
              <a:rPr lang="ar-IQ" b="1" dirty="0" smtClean="0">
                <a:solidFill>
                  <a:schemeClr val="accent3">
                    <a:lumMod val="75000"/>
                  </a:schemeClr>
                </a:solidFill>
              </a:rPr>
              <a:t>التمايز الاجتماعي هو بين مكونات سلطة الملك والمحتكرة كل الامتيازات وبعدها طبقة الاحرار وبين طبقة الاحرار وبين عامة الناس من غير الاحرار ومن الفقراء الذين قيدت حريتهم . </a:t>
            </a:r>
          </a:p>
          <a:p>
            <a:endParaRPr lang="ar-IQ" dirty="0"/>
          </a:p>
          <a:p>
            <a:endParaRPr lang="ar-IQ" dirty="0" smtClean="0"/>
          </a:p>
          <a:p>
            <a:pPr marL="0" indent="0" algn="ctr">
              <a:buNone/>
            </a:pPr>
            <a:r>
              <a:rPr lang="ar-IQ" dirty="0" smtClean="0"/>
              <a:t>                              </a:t>
            </a:r>
            <a:r>
              <a:rPr lang="ar-IQ" b="1" dirty="0" smtClean="0">
                <a:solidFill>
                  <a:schemeClr val="accent5"/>
                </a:solidFill>
              </a:rPr>
              <a:t>-انتهت المحاضرة الاولى -</a:t>
            </a:r>
            <a:endParaRPr lang="ar-IQ" b="1" dirty="0">
              <a:solidFill>
                <a:schemeClr val="accent5"/>
              </a:solidFill>
            </a:endParaRPr>
          </a:p>
        </p:txBody>
      </p:sp>
    </p:spTree>
    <p:extLst>
      <p:ext uri="{BB962C8B-B14F-4D97-AF65-F5344CB8AC3E}">
        <p14:creationId xmlns:p14="http://schemas.microsoft.com/office/powerpoint/2010/main" val="2445160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0254343" cy="6041362"/>
          </a:xfrm>
        </p:spPr>
        <p:txBody>
          <a:bodyPr/>
          <a:lstStyle/>
          <a:p>
            <a:endParaRPr lang="ar-IQ" dirty="0"/>
          </a:p>
        </p:txBody>
      </p:sp>
    </p:spTree>
    <p:extLst>
      <p:ext uri="{BB962C8B-B14F-4D97-AF65-F5344CB8AC3E}">
        <p14:creationId xmlns:p14="http://schemas.microsoft.com/office/powerpoint/2010/main" val="53101876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209</TotalTime>
  <Words>454</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Tahoma</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20</cp:revision>
  <dcterms:created xsi:type="dcterms:W3CDTF">2021-04-30T13:24:23Z</dcterms:created>
  <dcterms:modified xsi:type="dcterms:W3CDTF">2021-04-30T19:37:23Z</dcterms:modified>
</cp:coreProperties>
</file>