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3898-5850-441D-A07D-AAE0DF2BE81E}" type="datetimeFigureOut">
              <a:rPr lang="en-US" smtClean="0"/>
              <a:pPr/>
              <a:t>20/Apr/24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5A02-A455-4D10-8DD2-0053AD396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 advTm="5000">
        <p14:warp dir="in"/>
      </p:transition>
    </mc:Choice>
    <mc:Fallback>
      <p:transition spd="slow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3898-5850-441D-A07D-AAE0DF2BE81E}" type="datetimeFigureOut">
              <a:rPr lang="en-US" smtClean="0"/>
              <a:pPr/>
              <a:t>20/Apr/24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5A02-A455-4D10-8DD2-0053AD396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 advTm="5000">
        <p14:warp dir="in"/>
      </p:transition>
    </mc:Choice>
    <mc:Fallback>
      <p:transition spd="slow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3898-5850-441D-A07D-AAE0DF2BE81E}" type="datetimeFigureOut">
              <a:rPr lang="en-US" smtClean="0"/>
              <a:pPr/>
              <a:t>20/Apr/24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5A02-A455-4D10-8DD2-0053AD396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 advTm="5000">
        <p14:warp dir="in"/>
      </p:transition>
    </mc:Choice>
    <mc:Fallback>
      <p:transition spd="slow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3898-5850-441D-A07D-AAE0DF2BE81E}" type="datetimeFigureOut">
              <a:rPr lang="en-US" smtClean="0"/>
              <a:pPr/>
              <a:t>20/Apr/24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5A02-A455-4D10-8DD2-0053AD396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 advTm="5000">
        <p14:warp dir="in"/>
      </p:transition>
    </mc:Choice>
    <mc:Fallback>
      <p:transition spd="slow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3898-5850-441D-A07D-AAE0DF2BE81E}" type="datetimeFigureOut">
              <a:rPr lang="en-US" smtClean="0"/>
              <a:pPr/>
              <a:t>20/Apr/24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5A02-A455-4D10-8DD2-0053AD396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 advTm="5000">
        <p14:warp dir="in"/>
      </p:transition>
    </mc:Choice>
    <mc:Fallback>
      <p:transition spd="slow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3898-5850-441D-A07D-AAE0DF2BE81E}" type="datetimeFigureOut">
              <a:rPr lang="en-US" smtClean="0"/>
              <a:pPr/>
              <a:t>20/Apr/24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5A02-A455-4D10-8DD2-0053AD396B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 advTm="5000">
        <p14:warp dir="in"/>
      </p:transition>
    </mc:Choice>
    <mc:Fallback>
      <p:transition spd="slow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3898-5850-441D-A07D-AAE0DF2BE81E}" type="datetimeFigureOut">
              <a:rPr lang="en-US" smtClean="0"/>
              <a:pPr/>
              <a:t>20/Apr/24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5A02-A455-4D10-8DD2-0053AD396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 advTm="5000">
        <p14:warp dir="in"/>
      </p:transition>
    </mc:Choice>
    <mc:Fallback>
      <p:transition spd="slow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3898-5850-441D-A07D-AAE0DF2BE81E}" type="datetimeFigureOut">
              <a:rPr lang="en-US" smtClean="0"/>
              <a:pPr/>
              <a:t>20/Apr/24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5A02-A455-4D10-8DD2-0053AD396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 advTm="5000">
        <p14:warp dir="in"/>
      </p:transition>
    </mc:Choice>
    <mc:Fallback>
      <p:transition spd="slow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3898-5850-441D-A07D-AAE0DF2BE81E}" type="datetimeFigureOut">
              <a:rPr lang="en-US" smtClean="0"/>
              <a:pPr/>
              <a:t>20/Apr/24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5A02-A455-4D10-8DD2-0053AD396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 advTm="5000">
        <p14:warp dir="in"/>
      </p:transition>
    </mc:Choice>
    <mc:Fallback>
      <p:transition spd="slow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3898-5850-441D-A07D-AAE0DF2BE81E}" type="datetimeFigureOut">
              <a:rPr lang="en-US" smtClean="0"/>
              <a:pPr/>
              <a:t>20/Apr/24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F95A02-A455-4D10-8DD2-0053AD396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 advTm="5000">
        <p14:warp dir="in"/>
      </p:transition>
    </mc:Choice>
    <mc:Fallback>
      <p:transition spd="slow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3898-5850-441D-A07D-AAE0DF2BE81E}" type="datetimeFigureOut">
              <a:rPr lang="en-US" smtClean="0"/>
              <a:pPr/>
              <a:t>20/Apr/24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5A02-A455-4D10-8DD2-0053AD396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 advTm="5000">
        <p14:warp dir="in"/>
      </p:transition>
    </mc:Choice>
    <mc:Fallback>
      <p:transition spd="slow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6823898-5850-441D-A07D-AAE0DF2BE81E}" type="datetimeFigureOut">
              <a:rPr lang="en-US" smtClean="0"/>
              <a:pPr/>
              <a:t>20/Apr/24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AF95A02-A455-4D10-8DD2-0053AD396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900" advTm="5000">
        <p14:warp dir="in"/>
      </p:transition>
    </mc:Choice>
    <mc:Fallback>
      <p:transition spd="slow" advTm="5000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04800" y="409888"/>
            <a:ext cx="86106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Al- </a:t>
            </a:r>
            <a:r>
              <a:rPr lang="en-US" sz="2800" dirty="0" err="1" smtClean="0">
                <a:solidFill>
                  <a:srgbClr val="FF0000"/>
                </a:solidFill>
              </a:rPr>
              <a:t>Maʹmon</a:t>
            </a:r>
            <a:r>
              <a:rPr lang="en-US" sz="2800" dirty="0" smtClean="0">
                <a:solidFill>
                  <a:srgbClr val="FF0000"/>
                </a:solidFill>
              </a:rPr>
              <a:t> University College 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Department of English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First  </a:t>
            </a:r>
            <a:r>
              <a:rPr lang="en-US" sz="2800" dirty="0" smtClean="0">
                <a:solidFill>
                  <a:srgbClr val="FF0000"/>
                </a:solidFill>
              </a:rPr>
              <a:t>Year </a:t>
            </a:r>
          </a:p>
          <a:p>
            <a:pPr algn="ctr"/>
            <a:endParaRPr lang="en-US" sz="5400" dirty="0" smtClean="0">
              <a:solidFill>
                <a:srgbClr val="FF0000"/>
              </a:solidFill>
            </a:endParaRPr>
          </a:p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Phonetics  </a:t>
            </a:r>
            <a:endParaRPr lang="en-US" sz="5400" dirty="0" smtClean="0">
              <a:solidFill>
                <a:srgbClr val="FF0000"/>
              </a:solidFill>
            </a:endParaRPr>
          </a:p>
          <a:p>
            <a:pPr algn="ctr"/>
            <a:endParaRPr lang="en-US" sz="5400" dirty="0" smtClean="0">
              <a:solidFill>
                <a:srgbClr val="FF0000"/>
              </a:solidFill>
            </a:endParaRPr>
          </a:p>
          <a:p>
            <a:pPr algn="ctr"/>
            <a:endParaRPr lang="en-US" sz="54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By: Assist. Lect. </a:t>
            </a:r>
            <a:r>
              <a:rPr lang="en-US" sz="2800" dirty="0" err="1" smtClean="0">
                <a:solidFill>
                  <a:srgbClr val="FFFF00"/>
                </a:solidFill>
              </a:rPr>
              <a:t>Husham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Alyasiri</a:t>
            </a:r>
            <a:endParaRPr lang="en-US" sz="2800" dirty="0" smtClean="0">
              <a:solidFill>
                <a:srgbClr val="FFFF00"/>
              </a:solidFill>
            </a:endParaRPr>
          </a:p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5718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 advTm="5000">
        <p14:warp dir="in"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22960" y="476672"/>
            <a:ext cx="7520940" cy="864096"/>
          </a:xfrm>
          <a:solidFill>
            <a:schemeClr val="accent2"/>
          </a:solidFill>
        </p:spPr>
        <p:txBody>
          <a:bodyPr/>
          <a:lstStyle/>
          <a:p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What is Phonetics?</a:t>
            </a:r>
            <a:endParaRPr lang="en-US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0"/>
            <a:ext cx="727280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03271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 advTm="5000">
        <p14:warp dir="in"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22960" y="476672"/>
            <a:ext cx="7520940" cy="792088"/>
          </a:xfrm>
        </p:spPr>
        <p:txBody>
          <a:bodyPr/>
          <a:lstStyle/>
          <a:p>
            <a:r>
              <a:rPr lang="en-US" sz="3600" dirty="0" smtClean="0"/>
              <a:t>What is Phonology?</a:t>
            </a:r>
            <a:endParaRPr lang="en-US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6670121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08392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 advTm="5000">
        <p14:warp dir="in"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22960" y="404664"/>
            <a:ext cx="7520940" cy="79208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 smtClean="0">
                <a:latin typeface="Cambria"/>
                <a:ea typeface="Calibri"/>
                <a:cs typeface="Arial"/>
              </a:rPr>
              <a:t/>
            </a:r>
            <a:br>
              <a:rPr lang="en-US" sz="3200" dirty="0" smtClean="0">
                <a:latin typeface="Cambria"/>
                <a:ea typeface="Calibri"/>
                <a:cs typeface="Arial"/>
              </a:rPr>
            </a:br>
            <a:r>
              <a:rPr lang="en-US" sz="3200" dirty="0" smtClean="0">
                <a:latin typeface="Cambria"/>
                <a:ea typeface="Calibri"/>
                <a:cs typeface="Arial"/>
              </a:rPr>
              <a:t>sounds </a:t>
            </a:r>
            <a:r>
              <a:rPr lang="en-US" sz="3200" dirty="0">
                <a:latin typeface="Cambria"/>
                <a:ea typeface="Calibri"/>
                <a:cs typeface="Arial"/>
              </a:rPr>
              <a:t>and sound groups</a:t>
            </a:r>
            <a:r>
              <a:rPr lang="en-US" sz="1400" dirty="0">
                <a:latin typeface="Calibri"/>
                <a:ea typeface="Calibri"/>
                <a:cs typeface="Arial"/>
              </a:rPr>
              <a:t/>
            </a:r>
            <a:br>
              <a:rPr lang="en-US" sz="1400" dirty="0">
                <a:latin typeface="Calibri"/>
                <a:ea typeface="Calibri"/>
                <a:cs typeface="Arial"/>
              </a:rPr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0"/>
            <a:ext cx="7488831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65598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 advTm="5000">
        <p14:warp dir="in"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03000"/>
          </a:xfrm>
        </p:spPr>
        <p:txBody>
          <a:bodyPr/>
          <a:lstStyle/>
          <a:p>
            <a:r>
              <a:rPr lang="en-US" sz="3600" dirty="0" smtClean="0"/>
              <a:t>Phonemic Transcription</a:t>
            </a:r>
            <a:endParaRPr lang="en-US" sz="36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7632848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9573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 advTm="5000">
        <p14:warp dir="in"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2"/>
            <a:ext cx="8208911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87194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 advTm="5000">
        <p14:warp dir="in"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5" y="1268760"/>
            <a:ext cx="7128791" cy="2663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2267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 advTm="5000">
        <p14:warp dir="in"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زوايا">
  <a:themeElements>
    <a:clrScheme name="زوايا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زواي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78</TotalTime>
  <Words>30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زوايا</vt:lpstr>
      <vt:lpstr>Slide 1</vt:lpstr>
      <vt:lpstr>What is Phonetics?</vt:lpstr>
      <vt:lpstr>What is Phonology?</vt:lpstr>
      <vt:lpstr> sounds and sound groups </vt:lpstr>
      <vt:lpstr>Phonemic Transcription</vt:lpstr>
      <vt:lpstr>Slide 6</vt:lpstr>
      <vt:lpstr>Slide 7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2O14</dc:creator>
  <cp:lastModifiedBy>Husham</cp:lastModifiedBy>
  <cp:revision>6</cp:revision>
  <dcterms:created xsi:type="dcterms:W3CDTF">2020-03-30T12:39:47Z</dcterms:created>
  <dcterms:modified xsi:type="dcterms:W3CDTF">2024-04-19T23:36:07Z</dcterms:modified>
</cp:coreProperties>
</file>